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8" r:id="rId2"/>
    <p:sldId id="258" r:id="rId3"/>
    <p:sldId id="270" r:id="rId4"/>
    <p:sldId id="259" r:id="rId5"/>
    <p:sldId id="260" r:id="rId6"/>
    <p:sldId id="272" r:id="rId7"/>
    <p:sldId id="271" r:id="rId8"/>
    <p:sldId id="261" r:id="rId9"/>
    <p:sldId id="262" r:id="rId10"/>
    <p:sldId id="263"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twinder Bains" initials="SB" lastIdx="1" clrIdx="0">
    <p:extLst>
      <p:ext uri="{19B8F6BF-5375-455C-9EA6-DF929625EA0E}">
        <p15:presenceInfo xmlns:p15="http://schemas.microsoft.com/office/powerpoint/2012/main" userId="S::Satwinder.Bains@ufv.ca::bbc825a6-55de-46a8-ae72-ea9732463e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25" autoAdjust="0"/>
    <p:restoredTop sz="94660"/>
  </p:normalViewPr>
  <p:slideViewPr>
    <p:cSldViewPr snapToGrid="0" showGuides="1">
      <p:cViewPr varScale="1">
        <p:scale>
          <a:sx n="99" d="100"/>
          <a:sy n="99" d="100"/>
        </p:scale>
        <p:origin x="78" y="360"/>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84336-D0B1-4B0E-BA5C-55B2CED1D394}"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E1F87E0E-FF3E-47D3-BFF3-1936BDC1B9A7}">
      <dgm:prSet phldrT="[Text]"/>
      <dgm:spPr/>
      <dgm:t>
        <a:bodyPr/>
        <a:lstStyle/>
        <a:p>
          <a:r>
            <a:rPr lang="en-US" dirty="0"/>
            <a:t>SOCIETY</a:t>
          </a:r>
        </a:p>
      </dgm:t>
    </dgm:pt>
    <dgm:pt modelId="{169E7CD4-95A5-4EA3-A305-1668AA4A744D}" type="parTrans" cxnId="{98FD00BD-2599-433A-AC2F-14A7D52BA766}">
      <dgm:prSet/>
      <dgm:spPr/>
      <dgm:t>
        <a:bodyPr/>
        <a:lstStyle/>
        <a:p>
          <a:endParaRPr lang="en-US"/>
        </a:p>
      </dgm:t>
    </dgm:pt>
    <dgm:pt modelId="{9C10DDF3-A40F-4978-A049-EE2D16408C99}" type="sibTrans" cxnId="{98FD00BD-2599-433A-AC2F-14A7D52BA766}">
      <dgm:prSet/>
      <dgm:spPr/>
      <dgm:t>
        <a:bodyPr/>
        <a:lstStyle/>
        <a:p>
          <a:endParaRPr lang="en-US"/>
        </a:p>
      </dgm:t>
    </dgm:pt>
    <dgm:pt modelId="{2356E178-4180-471B-A95D-2442FCF758CB}">
      <dgm:prSet phldrT="[Text]"/>
      <dgm:spPr/>
      <dgm:t>
        <a:bodyPr/>
        <a:lstStyle/>
        <a:p>
          <a:r>
            <a:rPr lang="en-US" dirty="0"/>
            <a:t>HOME</a:t>
          </a:r>
        </a:p>
      </dgm:t>
    </dgm:pt>
    <dgm:pt modelId="{28637787-CABB-4AAD-B4EC-042A0B395341}" type="parTrans" cxnId="{3D751365-FC4E-4999-8138-5C7B52A6F84F}">
      <dgm:prSet/>
      <dgm:spPr/>
      <dgm:t>
        <a:bodyPr/>
        <a:lstStyle/>
        <a:p>
          <a:endParaRPr lang="en-US"/>
        </a:p>
      </dgm:t>
    </dgm:pt>
    <dgm:pt modelId="{419F9E5C-97BF-4A9A-8E09-71B55289B3AE}" type="sibTrans" cxnId="{3D751365-FC4E-4999-8138-5C7B52A6F84F}">
      <dgm:prSet/>
      <dgm:spPr/>
      <dgm:t>
        <a:bodyPr/>
        <a:lstStyle/>
        <a:p>
          <a:endParaRPr lang="en-US"/>
        </a:p>
      </dgm:t>
    </dgm:pt>
    <dgm:pt modelId="{D6369594-53CA-4743-BFF7-C2D904DA742C}">
      <dgm:prSet phldrT="[Text]"/>
      <dgm:spPr/>
      <dgm:t>
        <a:bodyPr/>
        <a:lstStyle/>
        <a:p>
          <a:r>
            <a:rPr lang="en-US" dirty="0"/>
            <a:t>HOST</a:t>
          </a:r>
        </a:p>
      </dgm:t>
    </dgm:pt>
    <dgm:pt modelId="{5433BCDE-D01B-4C43-9770-3BCF6A203491}" type="parTrans" cxnId="{AFAA54E3-514A-4D36-807E-9FBD4120AF30}">
      <dgm:prSet/>
      <dgm:spPr/>
      <dgm:t>
        <a:bodyPr/>
        <a:lstStyle/>
        <a:p>
          <a:endParaRPr lang="en-US"/>
        </a:p>
      </dgm:t>
    </dgm:pt>
    <dgm:pt modelId="{5B98D9CA-9FDF-44BD-98EC-0F6E2E37923A}" type="sibTrans" cxnId="{AFAA54E3-514A-4D36-807E-9FBD4120AF30}">
      <dgm:prSet/>
      <dgm:spPr/>
      <dgm:t>
        <a:bodyPr/>
        <a:lstStyle/>
        <a:p>
          <a:endParaRPr lang="en-US"/>
        </a:p>
      </dgm:t>
    </dgm:pt>
    <dgm:pt modelId="{B626C495-F3A7-4ADE-A0FE-4E7983E98359}">
      <dgm:prSet phldrT="[Text]"/>
      <dgm:spPr/>
      <dgm:t>
        <a:bodyPr/>
        <a:lstStyle/>
        <a:p>
          <a:r>
            <a:rPr lang="en-US" dirty="0"/>
            <a:t>LAW</a:t>
          </a:r>
        </a:p>
      </dgm:t>
    </dgm:pt>
    <dgm:pt modelId="{6F2AC2C2-8163-4C6A-99C5-72A6C2B2A33F}" type="parTrans" cxnId="{13AF98FC-2DB9-4B5F-85B0-E587DE19880D}">
      <dgm:prSet/>
      <dgm:spPr/>
      <dgm:t>
        <a:bodyPr/>
        <a:lstStyle/>
        <a:p>
          <a:endParaRPr lang="en-US"/>
        </a:p>
      </dgm:t>
    </dgm:pt>
    <dgm:pt modelId="{91A8EA40-4823-4FE8-82D6-C24B81F0FC1F}" type="sibTrans" cxnId="{13AF98FC-2DB9-4B5F-85B0-E587DE19880D}">
      <dgm:prSet/>
      <dgm:spPr/>
      <dgm:t>
        <a:bodyPr/>
        <a:lstStyle/>
        <a:p>
          <a:endParaRPr lang="en-US"/>
        </a:p>
      </dgm:t>
    </dgm:pt>
    <dgm:pt modelId="{BC2DF43D-A878-4B6A-B15F-7FFBED6EC842}">
      <dgm:prSet phldrT="[Text]"/>
      <dgm:spPr/>
      <dgm:t>
        <a:bodyPr/>
        <a:lstStyle/>
        <a:p>
          <a:r>
            <a:rPr lang="en-US" dirty="0"/>
            <a:t>COLONY</a:t>
          </a:r>
        </a:p>
      </dgm:t>
    </dgm:pt>
    <dgm:pt modelId="{17DD7635-F2DC-43BE-A312-49946A09DBA4}" type="parTrans" cxnId="{5C40F758-5264-4653-AF57-ED244AC8F3A3}">
      <dgm:prSet/>
      <dgm:spPr/>
      <dgm:t>
        <a:bodyPr/>
        <a:lstStyle/>
        <a:p>
          <a:endParaRPr lang="en-US"/>
        </a:p>
      </dgm:t>
    </dgm:pt>
    <dgm:pt modelId="{E6A990DC-0228-4E23-ABC6-C9EE879B9A00}" type="sibTrans" cxnId="{5C40F758-5264-4653-AF57-ED244AC8F3A3}">
      <dgm:prSet/>
      <dgm:spPr/>
      <dgm:t>
        <a:bodyPr/>
        <a:lstStyle/>
        <a:p>
          <a:endParaRPr lang="en-US"/>
        </a:p>
      </dgm:t>
    </dgm:pt>
    <dgm:pt modelId="{175F1DAC-7B7E-4D09-8DB8-99368C0C72D4}" type="pres">
      <dgm:prSet presAssocID="{62584336-D0B1-4B0E-BA5C-55B2CED1D394}" presName="composite" presStyleCnt="0">
        <dgm:presLayoutVars>
          <dgm:chMax val="1"/>
          <dgm:dir/>
          <dgm:resizeHandles val="exact"/>
        </dgm:presLayoutVars>
      </dgm:prSet>
      <dgm:spPr/>
      <dgm:t>
        <a:bodyPr/>
        <a:lstStyle/>
        <a:p>
          <a:endParaRPr lang="en-US"/>
        </a:p>
      </dgm:t>
    </dgm:pt>
    <dgm:pt modelId="{1C01A5B2-67EA-4686-B86C-CBFC598D5477}" type="pres">
      <dgm:prSet presAssocID="{62584336-D0B1-4B0E-BA5C-55B2CED1D394}" presName="radial" presStyleCnt="0">
        <dgm:presLayoutVars>
          <dgm:animLvl val="ctr"/>
        </dgm:presLayoutVars>
      </dgm:prSet>
      <dgm:spPr/>
    </dgm:pt>
    <dgm:pt modelId="{D4E6F5B5-CA2C-475F-A4B6-5AB59CD1A7CA}" type="pres">
      <dgm:prSet presAssocID="{E1F87E0E-FF3E-47D3-BFF3-1936BDC1B9A7}" presName="centerShape" presStyleLbl="vennNode1" presStyleIdx="0" presStyleCnt="5"/>
      <dgm:spPr/>
      <dgm:t>
        <a:bodyPr/>
        <a:lstStyle/>
        <a:p>
          <a:endParaRPr lang="en-US"/>
        </a:p>
      </dgm:t>
    </dgm:pt>
    <dgm:pt modelId="{E7BFA9EE-B858-4016-80BA-575963560F75}" type="pres">
      <dgm:prSet presAssocID="{2356E178-4180-471B-A95D-2442FCF758CB}" presName="node" presStyleLbl="vennNode1" presStyleIdx="1" presStyleCnt="5">
        <dgm:presLayoutVars>
          <dgm:bulletEnabled val="1"/>
        </dgm:presLayoutVars>
      </dgm:prSet>
      <dgm:spPr/>
      <dgm:t>
        <a:bodyPr/>
        <a:lstStyle/>
        <a:p>
          <a:endParaRPr lang="en-US"/>
        </a:p>
      </dgm:t>
    </dgm:pt>
    <dgm:pt modelId="{3255F1BD-E04A-41BF-B64D-B06E6D0468D8}" type="pres">
      <dgm:prSet presAssocID="{D6369594-53CA-4743-BFF7-C2D904DA742C}" presName="node" presStyleLbl="vennNode1" presStyleIdx="2" presStyleCnt="5">
        <dgm:presLayoutVars>
          <dgm:bulletEnabled val="1"/>
        </dgm:presLayoutVars>
      </dgm:prSet>
      <dgm:spPr/>
      <dgm:t>
        <a:bodyPr/>
        <a:lstStyle/>
        <a:p>
          <a:endParaRPr lang="en-US"/>
        </a:p>
      </dgm:t>
    </dgm:pt>
    <dgm:pt modelId="{BCC6AE36-1AA5-4143-A95B-3979139E867E}" type="pres">
      <dgm:prSet presAssocID="{B626C495-F3A7-4ADE-A0FE-4E7983E98359}" presName="node" presStyleLbl="vennNode1" presStyleIdx="3" presStyleCnt="5">
        <dgm:presLayoutVars>
          <dgm:bulletEnabled val="1"/>
        </dgm:presLayoutVars>
      </dgm:prSet>
      <dgm:spPr/>
      <dgm:t>
        <a:bodyPr/>
        <a:lstStyle/>
        <a:p>
          <a:endParaRPr lang="en-US"/>
        </a:p>
      </dgm:t>
    </dgm:pt>
    <dgm:pt modelId="{E0DEE663-04E6-49D6-A3C7-F8FB5F8BE33B}" type="pres">
      <dgm:prSet presAssocID="{BC2DF43D-A878-4B6A-B15F-7FFBED6EC842}" presName="node" presStyleLbl="vennNode1" presStyleIdx="4" presStyleCnt="5" custRadScaleRad="100835" custRadScaleInc="0">
        <dgm:presLayoutVars>
          <dgm:bulletEnabled val="1"/>
        </dgm:presLayoutVars>
      </dgm:prSet>
      <dgm:spPr/>
      <dgm:t>
        <a:bodyPr/>
        <a:lstStyle/>
        <a:p>
          <a:endParaRPr lang="en-US"/>
        </a:p>
      </dgm:t>
    </dgm:pt>
  </dgm:ptLst>
  <dgm:cxnLst>
    <dgm:cxn modelId="{3D751365-FC4E-4999-8138-5C7B52A6F84F}" srcId="{E1F87E0E-FF3E-47D3-BFF3-1936BDC1B9A7}" destId="{2356E178-4180-471B-A95D-2442FCF758CB}" srcOrd="0" destOrd="0" parTransId="{28637787-CABB-4AAD-B4EC-042A0B395341}" sibTransId="{419F9E5C-97BF-4A9A-8E09-71B55289B3AE}"/>
    <dgm:cxn modelId="{C7C97B5A-DAB0-425D-8190-7B36D881A196}" type="presOf" srcId="{2356E178-4180-471B-A95D-2442FCF758CB}" destId="{E7BFA9EE-B858-4016-80BA-575963560F75}" srcOrd="0" destOrd="0" presId="urn:microsoft.com/office/officeart/2005/8/layout/radial3"/>
    <dgm:cxn modelId="{A1085363-045E-4F47-B723-8682EAC9231F}" type="presOf" srcId="{E1F87E0E-FF3E-47D3-BFF3-1936BDC1B9A7}" destId="{D4E6F5B5-CA2C-475F-A4B6-5AB59CD1A7CA}" srcOrd="0" destOrd="0" presId="urn:microsoft.com/office/officeart/2005/8/layout/radial3"/>
    <dgm:cxn modelId="{5C40F758-5264-4653-AF57-ED244AC8F3A3}" srcId="{E1F87E0E-FF3E-47D3-BFF3-1936BDC1B9A7}" destId="{BC2DF43D-A878-4B6A-B15F-7FFBED6EC842}" srcOrd="3" destOrd="0" parTransId="{17DD7635-F2DC-43BE-A312-49946A09DBA4}" sibTransId="{E6A990DC-0228-4E23-ABC6-C9EE879B9A00}"/>
    <dgm:cxn modelId="{13AF98FC-2DB9-4B5F-85B0-E587DE19880D}" srcId="{E1F87E0E-FF3E-47D3-BFF3-1936BDC1B9A7}" destId="{B626C495-F3A7-4ADE-A0FE-4E7983E98359}" srcOrd="2" destOrd="0" parTransId="{6F2AC2C2-8163-4C6A-99C5-72A6C2B2A33F}" sibTransId="{91A8EA40-4823-4FE8-82D6-C24B81F0FC1F}"/>
    <dgm:cxn modelId="{AEE98D22-A9F2-4255-AFB6-A0ED2CB1873F}" type="presOf" srcId="{D6369594-53CA-4743-BFF7-C2D904DA742C}" destId="{3255F1BD-E04A-41BF-B64D-B06E6D0468D8}" srcOrd="0" destOrd="0" presId="urn:microsoft.com/office/officeart/2005/8/layout/radial3"/>
    <dgm:cxn modelId="{B6E83B19-5D11-44BC-AD17-99B028D996DF}" type="presOf" srcId="{B626C495-F3A7-4ADE-A0FE-4E7983E98359}" destId="{BCC6AE36-1AA5-4143-A95B-3979139E867E}" srcOrd="0" destOrd="0" presId="urn:microsoft.com/office/officeart/2005/8/layout/radial3"/>
    <dgm:cxn modelId="{AFAA54E3-514A-4D36-807E-9FBD4120AF30}" srcId="{E1F87E0E-FF3E-47D3-BFF3-1936BDC1B9A7}" destId="{D6369594-53CA-4743-BFF7-C2D904DA742C}" srcOrd="1" destOrd="0" parTransId="{5433BCDE-D01B-4C43-9770-3BCF6A203491}" sibTransId="{5B98D9CA-9FDF-44BD-98EC-0F6E2E37923A}"/>
    <dgm:cxn modelId="{98FD00BD-2599-433A-AC2F-14A7D52BA766}" srcId="{62584336-D0B1-4B0E-BA5C-55B2CED1D394}" destId="{E1F87E0E-FF3E-47D3-BFF3-1936BDC1B9A7}" srcOrd="0" destOrd="0" parTransId="{169E7CD4-95A5-4EA3-A305-1668AA4A744D}" sibTransId="{9C10DDF3-A40F-4978-A049-EE2D16408C99}"/>
    <dgm:cxn modelId="{BAFD616A-48D4-4CE2-BE90-B473CBD27401}" type="presOf" srcId="{62584336-D0B1-4B0E-BA5C-55B2CED1D394}" destId="{175F1DAC-7B7E-4D09-8DB8-99368C0C72D4}" srcOrd="0" destOrd="0" presId="urn:microsoft.com/office/officeart/2005/8/layout/radial3"/>
    <dgm:cxn modelId="{CCE7D73C-2F15-4D9E-9FC7-CDC0102E98DD}" type="presOf" srcId="{BC2DF43D-A878-4B6A-B15F-7FFBED6EC842}" destId="{E0DEE663-04E6-49D6-A3C7-F8FB5F8BE33B}" srcOrd="0" destOrd="0" presId="urn:microsoft.com/office/officeart/2005/8/layout/radial3"/>
    <dgm:cxn modelId="{322F8310-51C0-41AC-BA86-878469AEE493}" type="presParOf" srcId="{175F1DAC-7B7E-4D09-8DB8-99368C0C72D4}" destId="{1C01A5B2-67EA-4686-B86C-CBFC598D5477}" srcOrd="0" destOrd="0" presId="urn:microsoft.com/office/officeart/2005/8/layout/radial3"/>
    <dgm:cxn modelId="{FB900D26-307F-470A-A5A9-AF75A570F909}" type="presParOf" srcId="{1C01A5B2-67EA-4686-B86C-CBFC598D5477}" destId="{D4E6F5B5-CA2C-475F-A4B6-5AB59CD1A7CA}" srcOrd="0" destOrd="0" presId="urn:microsoft.com/office/officeart/2005/8/layout/radial3"/>
    <dgm:cxn modelId="{1DC02741-8F5F-446C-82F9-5DEE6810631E}" type="presParOf" srcId="{1C01A5B2-67EA-4686-B86C-CBFC598D5477}" destId="{E7BFA9EE-B858-4016-80BA-575963560F75}" srcOrd="1" destOrd="0" presId="urn:microsoft.com/office/officeart/2005/8/layout/radial3"/>
    <dgm:cxn modelId="{E4CFE2F0-8814-4D45-A112-66C25B52A3B9}" type="presParOf" srcId="{1C01A5B2-67EA-4686-B86C-CBFC598D5477}" destId="{3255F1BD-E04A-41BF-B64D-B06E6D0468D8}" srcOrd="2" destOrd="0" presId="urn:microsoft.com/office/officeart/2005/8/layout/radial3"/>
    <dgm:cxn modelId="{D5D1BF6F-28A7-4A59-B882-B2B4B916C482}" type="presParOf" srcId="{1C01A5B2-67EA-4686-B86C-CBFC598D5477}" destId="{BCC6AE36-1AA5-4143-A95B-3979139E867E}" srcOrd="3" destOrd="0" presId="urn:microsoft.com/office/officeart/2005/8/layout/radial3"/>
    <dgm:cxn modelId="{E7218E32-519A-4638-B5DB-B4F82BB06877}" type="presParOf" srcId="{1C01A5B2-67EA-4686-B86C-CBFC598D5477}" destId="{E0DEE663-04E6-49D6-A3C7-F8FB5F8BE33B}"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F5B5-CA2C-475F-A4B6-5AB59CD1A7CA}">
      <dsp:nvSpPr>
        <dsp:cNvPr id="0" name=""/>
        <dsp:cNvSpPr/>
      </dsp:nvSpPr>
      <dsp:spPr>
        <a:xfrm>
          <a:off x="1215497" y="951179"/>
          <a:ext cx="2369604" cy="236960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t>SOCIETY</a:t>
          </a:r>
        </a:p>
      </dsp:txBody>
      <dsp:txXfrm>
        <a:off x="1562517" y="1298199"/>
        <a:ext cx="1675564" cy="1675564"/>
      </dsp:txXfrm>
    </dsp:sp>
    <dsp:sp modelId="{E7BFA9EE-B858-4016-80BA-575963560F75}">
      <dsp:nvSpPr>
        <dsp:cNvPr id="0" name=""/>
        <dsp:cNvSpPr/>
      </dsp:nvSpPr>
      <dsp:spPr>
        <a:xfrm>
          <a:off x="1807898" y="422"/>
          <a:ext cx="1184802" cy="118480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HOME</a:t>
          </a:r>
        </a:p>
      </dsp:txBody>
      <dsp:txXfrm>
        <a:off x="1981408" y="173932"/>
        <a:ext cx="837782" cy="837782"/>
      </dsp:txXfrm>
    </dsp:sp>
    <dsp:sp modelId="{3255F1BD-E04A-41BF-B64D-B06E6D0468D8}">
      <dsp:nvSpPr>
        <dsp:cNvPr id="0" name=""/>
        <dsp:cNvSpPr/>
      </dsp:nvSpPr>
      <dsp:spPr>
        <a:xfrm>
          <a:off x="3351056" y="1543580"/>
          <a:ext cx="1184802" cy="118480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HOST</a:t>
          </a:r>
        </a:p>
      </dsp:txBody>
      <dsp:txXfrm>
        <a:off x="3524566" y="1717090"/>
        <a:ext cx="837782" cy="837782"/>
      </dsp:txXfrm>
    </dsp:sp>
    <dsp:sp modelId="{BCC6AE36-1AA5-4143-A95B-3979139E867E}">
      <dsp:nvSpPr>
        <dsp:cNvPr id="0" name=""/>
        <dsp:cNvSpPr/>
      </dsp:nvSpPr>
      <dsp:spPr>
        <a:xfrm>
          <a:off x="1807898" y="3086737"/>
          <a:ext cx="1184802" cy="1184802"/>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LAW</a:t>
          </a:r>
        </a:p>
      </dsp:txBody>
      <dsp:txXfrm>
        <a:off x="1981408" y="3260247"/>
        <a:ext cx="837782" cy="837782"/>
      </dsp:txXfrm>
    </dsp:sp>
    <dsp:sp modelId="{E0DEE663-04E6-49D6-A3C7-F8FB5F8BE33B}">
      <dsp:nvSpPr>
        <dsp:cNvPr id="0" name=""/>
        <dsp:cNvSpPr/>
      </dsp:nvSpPr>
      <dsp:spPr>
        <a:xfrm>
          <a:off x="251856" y="1543580"/>
          <a:ext cx="1184802" cy="1184802"/>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COLONY</a:t>
          </a:r>
        </a:p>
      </dsp:txBody>
      <dsp:txXfrm>
        <a:off x="425366" y="1717090"/>
        <a:ext cx="837782" cy="83778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5/10/2021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5/10/2021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5/10/2021</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5/10/2021</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5/10/2021</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br3BA5cckRo"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570" y="4360986"/>
            <a:ext cx="6787662" cy="2403230"/>
          </a:xfrm>
          <a:solidFill>
            <a:schemeClr val="accent3">
              <a:lumMod val="75000"/>
              <a:alpha val="64000"/>
            </a:schemeClr>
          </a:solidFill>
          <a:effectLst>
            <a:softEdge rad="38100"/>
          </a:effectLst>
        </p:spPr>
        <p:txBody>
          <a:bodyPr>
            <a:normAutofit fontScale="90000"/>
          </a:bodyPr>
          <a:lstStyle/>
          <a:p>
            <a:r>
              <a:rPr lang="en-US" sz="3200" dirty="0">
                <a:solidFill>
                  <a:schemeClr val="tx2"/>
                </a:solidFill>
              </a:rPr>
              <a:t>Socio-cultural impact of South Asian Canadian communities in Canada</a:t>
            </a:r>
            <a:br>
              <a:rPr lang="en-US" sz="3200" dirty="0">
                <a:solidFill>
                  <a:schemeClr val="tx2"/>
                </a:solidFill>
              </a:rPr>
            </a:br>
            <a:r>
              <a:rPr lang="en-US" sz="1800" dirty="0">
                <a:solidFill>
                  <a:schemeClr val="tx2"/>
                </a:solidFill>
              </a:rPr>
              <a:t/>
            </a:r>
            <a:br>
              <a:rPr lang="en-US" sz="1800" dirty="0">
                <a:solidFill>
                  <a:schemeClr val="tx2"/>
                </a:solidFill>
              </a:rPr>
            </a:br>
            <a:r>
              <a:rPr lang="en-US" sz="1800" dirty="0">
                <a:solidFill>
                  <a:schemeClr val="tx2"/>
                </a:solidFill>
              </a:rPr>
              <a:t>Dr. Satwinder Kaur Bains</a:t>
            </a:r>
            <a:br>
              <a:rPr lang="en-US" sz="1800" dirty="0">
                <a:solidFill>
                  <a:schemeClr val="tx2"/>
                </a:solidFill>
              </a:rPr>
            </a:br>
            <a:r>
              <a:rPr lang="en-US" sz="1800" dirty="0">
                <a:solidFill>
                  <a:schemeClr val="tx2"/>
                </a:solidFill>
              </a:rPr>
              <a:t>Director, South Asian Studies </a:t>
            </a:r>
            <a:r>
              <a:rPr lang="en-US" sz="1800" dirty="0" smtClean="0">
                <a:solidFill>
                  <a:schemeClr val="tx2"/>
                </a:solidFill>
              </a:rPr>
              <a:t>Institute</a:t>
            </a:r>
            <a:br>
              <a:rPr lang="en-US" sz="1800" dirty="0" smtClean="0">
                <a:solidFill>
                  <a:schemeClr val="tx2"/>
                </a:solidFill>
              </a:rPr>
            </a:br>
            <a:r>
              <a:rPr lang="en-US" sz="1800" dirty="0" smtClean="0">
                <a:solidFill>
                  <a:schemeClr val="tx2"/>
                </a:solidFill>
              </a:rPr>
              <a:t>University of the Fraser Valley</a:t>
            </a:r>
            <a:r>
              <a:rPr lang="en-US" sz="1800" dirty="0">
                <a:solidFill>
                  <a:schemeClr val="tx2"/>
                </a:solidFill>
              </a:rPr>
              <a:t/>
            </a:r>
            <a:br>
              <a:rPr lang="en-US" sz="1800" dirty="0">
                <a:solidFill>
                  <a:schemeClr val="tx2"/>
                </a:solidFill>
              </a:rPr>
            </a:br>
            <a:r>
              <a:rPr lang="en-US" sz="1800" dirty="0">
                <a:solidFill>
                  <a:schemeClr val="tx2"/>
                </a:solidFill>
              </a:rPr>
              <a:t>Associate Professor, Social Cultural Media Studies</a:t>
            </a:r>
            <a:br>
              <a:rPr lang="en-US" sz="1800" dirty="0">
                <a:solidFill>
                  <a:schemeClr val="tx2"/>
                </a:solidFill>
              </a:rPr>
            </a:br>
            <a:r>
              <a:rPr lang="en-US" sz="1000" dirty="0">
                <a:solidFill>
                  <a:schemeClr val="tx2"/>
                </a:solidFill>
              </a:rPr>
              <a:t/>
            </a:r>
            <a:br>
              <a:rPr lang="en-US" sz="1000" dirty="0">
                <a:solidFill>
                  <a:schemeClr val="tx2"/>
                </a:solidFill>
              </a:rPr>
            </a:br>
            <a:r>
              <a:rPr lang="en-US" sz="1100" dirty="0">
                <a:solidFill>
                  <a:schemeClr val="tx2"/>
                </a:solidFill>
              </a:rPr>
              <a:t>May 3, 2021</a:t>
            </a:r>
            <a:r>
              <a:rPr lang="en-US" sz="1000" dirty="0">
                <a:solidFill>
                  <a:schemeClr val="tx2"/>
                </a:solidFill>
              </a:rPr>
              <a:t/>
            </a:r>
            <a:br>
              <a:rPr lang="en-US" sz="1000" dirty="0">
                <a:solidFill>
                  <a:schemeClr val="tx2"/>
                </a:solidFill>
              </a:rPr>
            </a:br>
            <a:endParaRPr lang="en-US" sz="1800" dirty="0">
              <a:solidFill>
                <a:schemeClr val="tx2"/>
              </a:solidFill>
            </a:endParaRP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IMPACT, INFLUENCE AND INSPIRATION</a:t>
            </a:r>
          </a:p>
        </p:txBody>
      </p:sp>
      <p:sp>
        <p:nvSpPr>
          <p:cNvPr id="3" name="Text Placeholder 2"/>
          <p:cNvSpPr>
            <a:spLocks noGrp="1"/>
          </p:cNvSpPr>
          <p:nvPr>
            <p:ph type="body" idx="1"/>
          </p:nvPr>
        </p:nvSpPr>
        <p:spPr/>
        <p:txBody>
          <a:bodyPr/>
          <a:lstStyle/>
          <a:p>
            <a:r>
              <a:rPr lang="en-US" dirty="0"/>
              <a:t>PAST	PRESENT   FUTURE</a:t>
            </a:r>
          </a:p>
        </p:txBody>
      </p:sp>
      <p:sp>
        <p:nvSpPr>
          <p:cNvPr id="4" name="Content Placeholder 3"/>
          <p:cNvSpPr>
            <a:spLocks noGrp="1"/>
          </p:cNvSpPr>
          <p:nvPr>
            <p:ph sz="half" idx="2"/>
          </p:nvPr>
        </p:nvSpPr>
        <p:spPr/>
        <p:txBody>
          <a:bodyPr/>
          <a:lstStyle/>
          <a:p>
            <a:r>
              <a:rPr lang="en-US" dirty="0" smtClean="0"/>
              <a:t>Memory recollected</a:t>
            </a:r>
            <a:endParaRPr lang="en-US" dirty="0"/>
          </a:p>
          <a:p>
            <a:r>
              <a:rPr lang="en-US" dirty="0" smtClean="0"/>
              <a:t>History </a:t>
            </a:r>
            <a:r>
              <a:rPr lang="en-US" dirty="0"/>
              <a:t>is relevant and supported</a:t>
            </a:r>
          </a:p>
          <a:p>
            <a:r>
              <a:rPr lang="en-US" dirty="0" smtClean="0"/>
              <a:t>Today’s </a:t>
            </a:r>
            <a:r>
              <a:rPr lang="en-US" dirty="0"/>
              <a:t>issues are addressed</a:t>
            </a:r>
          </a:p>
          <a:p>
            <a:r>
              <a:rPr lang="en-US" dirty="0"/>
              <a:t>Working to ensure we leave a </a:t>
            </a:r>
            <a:r>
              <a:rPr lang="en-US" dirty="0" smtClean="0"/>
              <a:t>legacy</a:t>
            </a:r>
          </a:p>
          <a:p>
            <a:r>
              <a:rPr lang="en-US" dirty="0" smtClean="0"/>
              <a:t>What about the future?</a:t>
            </a:r>
            <a:endParaRPr lang="en-US" dirty="0"/>
          </a:p>
        </p:txBody>
      </p:sp>
      <p:sp>
        <p:nvSpPr>
          <p:cNvPr id="5" name="Text Placeholder 4"/>
          <p:cNvSpPr>
            <a:spLocks noGrp="1"/>
          </p:cNvSpPr>
          <p:nvPr>
            <p:ph type="body" sz="quarter" idx="3"/>
          </p:nvPr>
        </p:nvSpPr>
        <p:spPr/>
        <p:txBody>
          <a:bodyPr/>
          <a:lstStyle/>
          <a:p>
            <a:r>
              <a:rPr lang="en-US" dirty="0"/>
              <a:t>ECONOMICS, POLITICS, CULTURE</a:t>
            </a:r>
          </a:p>
        </p:txBody>
      </p:sp>
      <p:sp>
        <p:nvSpPr>
          <p:cNvPr id="6" name="Content Placeholder 5"/>
          <p:cNvSpPr>
            <a:spLocks noGrp="1"/>
          </p:cNvSpPr>
          <p:nvPr>
            <p:ph sz="quarter" idx="4"/>
          </p:nvPr>
        </p:nvSpPr>
        <p:spPr/>
        <p:txBody>
          <a:bodyPr/>
          <a:lstStyle/>
          <a:p>
            <a:r>
              <a:rPr lang="en-US" dirty="0" smtClean="0"/>
              <a:t>What is our impact?</a:t>
            </a:r>
            <a:endParaRPr lang="en-US" dirty="0"/>
          </a:p>
          <a:p>
            <a:r>
              <a:rPr lang="en-US" dirty="0" smtClean="0"/>
              <a:t>How do we influence</a:t>
            </a:r>
            <a:endParaRPr lang="en-US" dirty="0"/>
          </a:p>
          <a:p>
            <a:r>
              <a:rPr lang="en-US" dirty="0" smtClean="0"/>
              <a:t>What about </a:t>
            </a:r>
            <a:r>
              <a:rPr lang="en-US" dirty="0" smtClean="0"/>
              <a:t>culture</a:t>
            </a:r>
            <a:r>
              <a:rPr lang="en-US" dirty="0"/>
              <a:t>, language</a:t>
            </a:r>
            <a:r>
              <a:rPr lang="en-US" dirty="0" smtClean="0"/>
              <a:t>, heritage </a:t>
            </a:r>
            <a:r>
              <a:rPr lang="en-US" dirty="0"/>
              <a:t>and </a:t>
            </a:r>
            <a:r>
              <a:rPr lang="en-US" dirty="0" smtClean="0"/>
              <a:t>society</a:t>
            </a:r>
          </a:p>
          <a:p>
            <a:r>
              <a:rPr lang="en-US" dirty="0" smtClean="0"/>
              <a:t>What stories do we bring with us – what do we leave behind?</a:t>
            </a:r>
            <a:endParaRPr lang="en-US" dirty="0"/>
          </a:p>
        </p:txBody>
      </p:sp>
    </p:spTree>
    <p:extLst>
      <p:ext uri="{BB962C8B-B14F-4D97-AF65-F5344CB8AC3E}">
        <p14:creationId xmlns:p14="http://schemas.microsoft.com/office/powerpoint/2010/main" val="154329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33FD-32D4-45B2-B243-2A47588A2F1F}"/>
              </a:ext>
            </a:extLst>
          </p:cNvPr>
          <p:cNvSpPr>
            <a:spLocks noGrp="1"/>
          </p:cNvSpPr>
          <p:nvPr>
            <p:ph type="title"/>
          </p:nvPr>
        </p:nvSpPr>
        <p:spPr>
          <a:xfrm>
            <a:off x="6842760" y="685800"/>
            <a:ext cx="4663440" cy="1836019"/>
          </a:xfrm>
        </p:spPr>
        <p:txBody>
          <a:bodyPr/>
          <a:lstStyle/>
          <a:p>
            <a:r>
              <a:rPr lang="en-US" b="1" dirty="0"/>
              <a:t>THE QUESTION OF SOLIDARITY and ACCOUNTABILITY</a:t>
            </a:r>
            <a:endParaRPr lang="en-US" dirty="0"/>
          </a:p>
        </p:txBody>
      </p:sp>
      <p:sp>
        <p:nvSpPr>
          <p:cNvPr id="4" name="Text Placeholder 3">
            <a:extLst>
              <a:ext uri="{FF2B5EF4-FFF2-40B4-BE49-F238E27FC236}">
                <a16:creationId xmlns:a16="http://schemas.microsoft.com/office/drawing/2014/main" id="{0AFE4330-65EE-4461-B221-5F80D8240CA3}"/>
              </a:ext>
            </a:extLst>
          </p:cNvPr>
          <p:cNvSpPr>
            <a:spLocks noGrp="1"/>
          </p:cNvSpPr>
          <p:nvPr>
            <p:ph type="body" sz="half" idx="2"/>
          </p:nvPr>
        </p:nvSpPr>
        <p:spPr>
          <a:xfrm>
            <a:off x="6842760" y="2618072"/>
            <a:ext cx="4663440" cy="3554128"/>
          </a:xfrm>
        </p:spPr>
        <p:txBody>
          <a:bodyPr>
            <a:normAutofit lnSpcReduction="10000"/>
          </a:bodyPr>
          <a:lstStyle/>
          <a:p>
            <a:pPr marL="457200" indent="-457200">
              <a:buFontTx/>
              <a:buChar char="-"/>
            </a:pPr>
            <a:r>
              <a:rPr lang="en-US" sz="2800" dirty="0"/>
              <a:t>Immigrants and Indigenous </a:t>
            </a:r>
            <a:r>
              <a:rPr lang="en-US" sz="2800" dirty="0" smtClean="0"/>
              <a:t>Truth </a:t>
            </a:r>
            <a:r>
              <a:rPr lang="en-US" sz="2800" dirty="0"/>
              <a:t>and </a:t>
            </a:r>
            <a:r>
              <a:rPr lang="en-US" sz="2800" dirty="0" smtClean="0"/>
              <a:t>Reconciliation</a:t>
            </a:r>
            <a:endParaRPr lang="en-US" sz="2800" dirty="0"/>
          </a:p>
          <a:p>
            <a:pPr marL="457200" indent="-457200">
              <a:buFontTx/>
              <a:buChar char="-"/>
            </a:pPr>
            <a:r>
              <a:rPr lang="en-US" sz="2800" dirty="0"/>
              <a:t>Different groups/similar experiences</a:t>
            </a:r>
          </a:p>
          <a:p>
            <a:pPr marL="457200" indent="-457200">
              <a:buFontTx/>
              <a:buChar char="-"/>
            </a:pPr>
            <a:r>
              <a:rPr lang="en-US" sz="2800" dirty="0"/>
              <a:t>Redress as a movement</a:t>
            </a:r>
          </a:p>
          <a:p>
            <a:pPr marL="457200" indent="-457200">
              <a:buFontTx/>
              <a:buChar char="-"/>
            </a:pPr>
            <a:r>
              <a:rPr lang="en-US" sz="2800" dirty="0"/>
              <a:t>The race revolution</a:t>
            </a:r>
          </a:p>
          <a:p>
            <a:pPr marL="457200" indent="-457200">
              <a:buFontTx/>
              <a:buChar char="-"/>
            </a:pPr>
            <a:r>
              <a:rPr lang="en-US" sz="2800" dirty="0"/>
              <a:t>Protest as activism</a:t>
            </a:r>
          </a:p>
          <a:p>
            <a:endParaRPr lang="en-US" dirty="0"/>
          </a:p>
        </p:txBody>
      </p:sp>
      <p:pic>
        <p:nvPicPr>
          <p:cNvPr id="6" name="Picture 5" descr="For this dalit family in Pune, fear follows shame as law fails it - The  Federal">
            <a:extLst>
              <a:ext uri="{FF2B5EF4-FFF2-40B4-BE49-F238E27FC236}">
                <a16:creationId xmlns:a16="http://schemas.microsoft.com/office/drawing/2014/main" id="{4BA1100D-AA6A-4223-9EAD-01FD42EF0B1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117" y="2521819"/>
            <a:ext cx="1768602" cy="1105376"/>
          </a:xfrm>
          <a:prstGeom prst="rect">
            <a:avLst/>
          </a:prstGeom>
          <a:noFill/>
          <a:ln>
            <a:noFill/>
          </a:ln>
        </p:spPr>
      </p:pic>
      <p:pic>
        <p:nvPicPr>
          <p:cNvPr id="7" name="Picture 6" descr="Casteism continues to thrive among Indians abroad – through surnames">
            <a:extLst>
              <a:ext uri="{FF2B5EF4-FFF2-40B4-BE49-F238E27FC236}">
                <a16:creationId xmlns:a16="http://schemas.microsoft.com/office/drawing/2014/main" id="{7D143CFA-2D02-438B-A656-88C483479A5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5961" y="2152060"/>
            <a:ext cx="3461850" cy="1817471"/>
          </a:xfrm>
          <a:prstGeom prst="rect">
            <a:avLst/>
          </a:prstGeom>
          <a:noFill/>
          <a:ln>
            <a:noFill/>
          </a:ln>
        </p:spPr>
      </p:pic>
      <p:pic>
        <p:nvPicPr>
          <p:cNvPr id="8" name="Picture 7" descr="Why the farmers' movement is no longer what the Modi govt thinks it is">
            <a:extLst>
              <a:ext uri="{FF2B5EF4-FFF2-40B4-BE49-F238E27FC236}">
                <a16:creationId xmlns:a16="http://schemas.microsoft.com/office/drawing/2014/main" id="{448F13C1-4AB4-4C7A-8BBA-80BB66E5335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19326" y="4212656"/>
            <a:ext cx="4356676" cy="2453422"/>
          </a:xfrm>
          <a:prstGeom prst="rect">
            <a:avLst/>
          </a:prstGeom>
          <a:noFill/>
          <a:ln>
            <a:noFill/>
          </a:ln>
        </p:spPr>
      </p:pic>
      <p:pic>
        <p:nvPicPr>
          <p:cNvPr id="3074" name="Picture 2" descr="Collective Action and Black Lives Matter – Association for Psychological  Science – APS">
            <a:extLst>
              <a:ext uri="{FF2B5EF4-FFF2-40B4-BE49-F238E27FC236}">
                <a16:creationId xmlns:a16="http://schemas.microsoft.com/office/drawing/2014/main" id="{3A1A7AE4-824B-45F9-B295-4A9222297A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7866" y="191922"/>
            <a:ext cx="2672298" cy="183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7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760" y="1337912"/>
            <a:ext cx="4663440" cy="3581560"/>
          </a:xfrm>
        </p:spPr>
        <p:txBody>
          <a:bodyPr/>
          <a:lstStyle/>
          <a:p>
            <a:r>
              <a:rPr lang="en-US" dirty="0" smtClean="0"/>
              <a:t>Community engagement as practice</a:t>
            </a:r>
            <a:br>
              <a:rPr lang="en-US" dirty="0" smtClean="0"/>
            </a:br>
            <a:r>
              <a:rPr lang="en-US" dirty="0"/>
              <a:t/>
            </a:r>
            <a:br>
              <a:rPr lang="en-US" dirty="0"/>
            </a:br>
            <a:r>
              <a:rPr lang="en-US" dirty="0" smtClean="0"/>
              <a:t>SOUTH ASIAN CANADIAN LEGACY PROJECT</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GB" b="1" dirty="0" smtClean="0"/>
              <a:t>South Asian </a:t>
            </a:r>
            <a:r>
              <a:rPr lang="en-GB" b="1" dirty="0" err="1" smtClean="0"/>
              <a:t>CanadianDigital</a:t>
            </a:r>
            <a:r>
              <a:rPr lang="en-GB" b="1" dirty="0" smtClean="0"/>
              <a:t> </a:t>
            </a:r>
            <a:r>
              <a:rPr lang="en-GB" b="1" dirty="0"/>
              <a:t>Archive: </a:t>
            </a:r>
            <a:r>
              <a:rPr lang="en-GB" dirty="0"/>
              <a:t>artefacts, photos, texts, materials, oral histories etc.</a:t>
            </a:r>
          </a:p>
          <a:p>
            <a:pPr marL="514350" indent="-514350">
              <a:buFont typeface="+mj-lt"/>
              <a:buAutoNum type="arabicPeriod"/>
            </a:pPr>
            <a:r>
              <a:rPr lang="en-GB" b="1" dirty="0"/>
              <a:t>Historic Sites: </a:t>
            </a:r>
            <a:r>
              <a:rPr lang="en-GB" dirty="0"/>
              <a:t>Public awareness of 15 sites recognized by BC Government.</a:t>
            </a:r>
          </a:p>
          <a:p>
            <a:pPr marL="514350" indent="-514350">
              <a:buFont typeface="+mj-lt"/>
              <a:buAutoNum type="arabicPeriod"/>
            </a:pPr>
            <a:r>
              <a:rPr lang="en-GB" b="1" dirty="0"/>
              <a:t>B.C. Labour Movements Social Histories Research:</a:t>
            </a:r>
            <a:r>
              <a:rPr lang="en-GB" dirty="0"/>
              <a:t>  Development of resources in partnership with BC Labour Heritage Centre. </a:t>
            </a:r>
          </a:p>
          <a:p>
            <a:pPr marL="514350" indent="-514350">
              <a:buFont typeface="+mj-lt"/>
              <a:buAutoNum type="arabicPeriod"/>
            </a:pPr>
            <a:r>
              <a:rPr lang="en-GB" b="1" dirty="0"/>
              <a:t>Social History: </a:t>
            </a:r>
            <a:r>
              <a:rPr lang="en-GB" dirty="0"/>
              <a:t>Production of a public history book presenting South Asian Canadian social histories across British Columbia.</a:t>
            </a:r>
          </a:p>
          <a:p>
            <a:pPr marL="514350" indent="-514350">
              <a:buFont typeface="+mj-lt"/>
              <a:buAutoNum type="arabicPeriod"/>
            </a:pPr>
            <a:r>
              <a:rPr lang="en-GB" b="1" dirty="0"/>
              <a:t>Learning Resources: </a:t>
            </a:r>
            <a:r>
              <a:rPr lang="en-GB" dirty="0"/>
              <a:t>Development of </a:t>
            </a:r>
            <a:r>
              <a:rPr lang="en-GB" dirty="0" smtClean="0"/>
              <a:t>curriculum </a:t>
            </a:r>
            <a:r>
              <a:rPr lang="en-GB" dirty="0"/>
              <a:t>for K-12 </a:t>
            </a:r>
            <a:r>
              <a:rPr lang="en-GB" dirty="0" smtClean="0"/>
              <a:t>schools </a:t>
            </a:r>
            <a:r>
              <a:rPr lang="en-GB" dirty="0"/>
              <a:t>in partnership with Open School BC.</a:t>
            </a:r>
          </a:p>
          <a:p>
            <a:pPr marL="514350" indent="-514350">
              <a:buFont typeface="+mj-lt"/>
              <a:buAutoNum type="arabicPeriod"/>
            </a:pPr>
            <a:r>
              <a:rPr lang="en-GB" b="1" dirty="0"/>
              <a:t>Travel Exhibit: </a:t>
            </a:r>
            <a:r>
              <a:rPr lang="en-GB" dirty="0"/>
              <a:t>History Exhibit in partnership with the Royal BC Museum. </a:t>
            </a:r>
          </a:p>
          <a:p>
            <a:endParaRPr lang="en-US" dirty="0"/>
          </a:p>
        </p:txBody>
      </p:sp>
      <p:sp>
        <p:nvSpPr>
          <p:cNvPr id="4" name="Text Placeholder 3"/>
          <p:cNvSpPr>
            <a:spLocks noGrp="1"/>
          </p:cNvSpPr>
          <p:nvPr>
            <p:ph type="body" sz="half" idx="2"/>
          </p:nvPr>
        </p:nvSpPr>
        <p:spPr/>
        <p:txBody>
          <a:bodyPr>
            <a:normAutofit/>
          </a:bodyPr>
          <a:lstStyle/>
          <a:p>
            <a:r>
              <a:rPr lang="en-US" sz="4800" dirty="0" smtClean="0">
                <a:solidFill>
                  <a:srgbClr val="FF0000"/>
                </a:solidFill>
              </a:rPr>
              <a:t>2020-2022</a:t>
            </a:r>
            <a:endParaRPr lang="en-US" sz="4800" dirty="0">
              <a:solidFill>
                <a:srgbClr val="FF0000"/>
              </a:solidFill>
            </a:endParaRPr>
          </a:p>
        </p:txBody>
      </p:sp>
    </p:spTree>
    <p:extLst>
      <p:ext uri="{BB962C8B-B14F-4D97-AF65-F5344CB8AC3E}">
        <p14:creationId xmlns:p14="http://schemas.microsoft.com/office/powerpoint/2010/main" val="299893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5" name="Content Placeholder 4"/>
          <p:cNvSpPr>
            <a:spLocks noGrp="1"/>
          </p:cNvSpPr>
          <p:nvPr>
            <p:ph idx="1"/>
          </p:nvPr>
        </p:nvSpPr>
        <p:spPr/>
        <p:txBody>
          <a:bodyPr>
            <a:normAutofit/>
          </a:bodyPr>
          <a:lstStyle/>
          <a:p>
            <a:pPr algn="ctr"/>
            <a:r>
              <a:rPr lang="en-CA" sz="4400" dirty="0" smtClean="0"/>
              <a:t>Thank you……</a:t>
            </a:r>
          </a:p>
          <a:p>
            <a:pPr marL="0" indent="0" algn="ctr">
              <a:buNone/>
            </a:pPr>
            <a:endParaRPr lang="en-CA" sz="4400" dirty="0"/>
          </a:p>
          <a:p>
            <a:pPr algn="ctr"/>
            <a:r>
              <a:rPr lang="en-CA" sz="4400" dirty="0" smtClean="0"/>
              <a:t>Questions?</a:t>
            </a:r>
          </a:p>
          <a:p>
            <a:pPr algn="ctr"/>
            <a:endParaRPr lang="en-CA" sz="4400" dirty="0"/>
          </a:p>
          <a:p>
            <a:pPr marL="0" indent="0" algn="ctr">
              <a:buNone/>
            </a:pPr>
            <a:r>
              <a:rPr lang="en-CA" sz="4400" dirty="0" smtClean="0"/>
              <a:t>Satwinder.bains@ufv.ca</a:t>
            </a:r>
            <a:endParaRPr lang="en-CA" sz="4400" dirty="0"/>
          </a:p>
        </p:txBody>
      </p:sp>
    </p:spTree>
    <p:extLst>
      <p:ext uri="{BB962C8B-B14F-4D97-AF65-F5344CB8AC3E}">
        <p14:creationId xmlns:p14="http://schemas.microsoft.com/office/powerpoint/2010/main" val="408074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940158"/>
            <a:ext cx="10058400" cy="706080"/>
          </a:xfrm>
        </p:spPr>
        <p:txBody>
          <a:bodyPr/>
          <a:lstStyle/>
          <a:p>
            <a:r>
              <a:rPr lang="en-US" dirty="0"/>
              <a:t>OVERVIEW:STUDY OF SOUTH ASIA/SOUTH ASIAN</a:t>
            </a:r>
          </a:p>
        </p:txBody>
      </p:sp>
      <p:sp>
        <p:nvSpPr>
          <p:cNvPr id="3" name="Content Placeholder 2"/>
          <p:cNvSpPr>
            <a:spLocks noGrp="1"/>
          </p:cNvSpPr>
          <p:nvPr>
            <p:ph idx="1"/>
          </p:nvPr>
        </p:nvSpPr>
        <p:spPr/>
        <p:txBody>
          <a:bodyPr>
            <a:normAutofit/>
          </a:bodyPr>
          <a:lstStyle/>
          <a:p>
            <a:r>
              <a:rPr lang="en-US" sz="3600" dirty="0" smtClean="0">
                <a:solidFill>
                  <a:schemeClr val="accent5">
                    <a:lumMod val="75000"/>
                  </a:schemeClr>
                </a:solidFill>
              </a:rPr>
              <a:t>Arrival/</a:t>
            </a:r>
            <a:r>
              <a:rPr lang="en-US" sz="3600" dirty="0" smtClean="0">
                <a:solidFill>
                  <a:schemeClr val="accent5">
                    <a:lumMod val="75000"/>
                  </a:schemeClr>
                </a:solidFill>
              </a:rPr>
              <a:t>settlement/integration </a:t>
            </a:r>
            <a:r>
              <a:rPr lang="en-US" sz="3600" dirty="0" smtClean="0">
                <a:solidFill>
                  <a:schemeClr val="accent5">
                    <a:lumMod val="75000"/>
                  </a:schemeClr>
                </a:solidFill>
              </a:rPr>
              <a:t>(1903 onwards)</a:t>
            </a:r>
            <a:endParaRPr lang="en-US" sz="3600" dirty="0">
              <a:solidFill>
                <a:schemeClr val="accent5">
                  <a:lumMod val="75000"/>
                </a:schemeClr>
              </a:solidFill>
            </a:endParaRPr>
          </a:p>
          <a:p>
            <a:r>
              <a:rPr lang="en-US" sz="3600" dirty="0" smtClean="0">
                <a:solidFill>
                  <a:schemeClr val="accent5">
                    <a:lumMod val="75000"/>
                  </a:schemeClr>
                </a:solidFill>
              </a:rPr>
              <a:t>Who lives in the diaspora (4 groups)</a:t>
            </a:r>
            <a:endParaRPr lang="en-US" sz="3600" dirty="0">
              <a:solidFill>
                <a:schemeClr val="accent5">
                  <a:lumMod val="75000"/>
                </a:schemeClr>
              </a:solidFill>
            </a:endParaRPr>
          </a:p>
          <a:p>
            <a:r>
              <a:rPr lang="en-US" sz="3600" dirty="0">
                <a:solidFill>
                  <a:schemeClr val="accent5">
                    <a:lumMod val="75000"/>
                  </a:schemeClr>
                </a:solidFill>
              </a:rPr>
              <a:t>Community </a:t>
            </a:r>
            <a:r>
              <a:rPr lang="en-US" sz="3600" dirty="0" smtClean="0">
                <a:solidFill>
                  <a:schemeClr val="accent5">
                    <a:lumMod val="75000"/>
                  </a:schemeClr>
                </a:solidFill>
              </a:rPr>
              <a:t>(research)</a:t>
            </a:r>
            <a:endParaRPr lang="en-US" sz="3600" dirty="0">
              <a:solidFill>
                <a:schemeClr val="accent5">
                  <a:lumMod val="75000"/>
                </a:schemeClr>
              </a:solidFill>
            </a:endParaRPr>
          </a:p>
          <a:p>
            <a:endParaRPr lang="en-US" sz="4000" dirty="0">
              <a:solidFill>
                <a:schemeClr val="accent5">
                  <a:lumMod val="7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5493" y="4367785"/>
            <a:ext cx="3850783" cy="180441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607" y="4367785"/>
            <a:ext cx="4144851" cy="1804416"/>
          </a:xfrm>
          <a:prstGeom prst="rect">
            <a:avLst/>
          </a:prstGeom>
        </p:spPr>
      </p:pic>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44D4-F2C7-423F-B985-7FA1A895211E}"/>
              </a:ext>
            </a:extLst>
          </p:cNvPr>
          <p:cNvSpPr>
            <a:spLocks noGrp="1"/>
          </p:cNvSpPr>
          <p:nvPr>
            <p:ph type="title"/>
          </p:nvPr>
        </p:nvSpPr>
        <p:spPr>
          <a:xfrm>
            <a:off x="1066800" y="-524259"/>
            <a:ext cx="10058400" cy="1188720"/>
          </a:xfrm>
        </p:spPr>
        <p:txBody>
          <a:bodyPr/>
          <a:lstStyle/>
          <a:p>
            <a:r>
              <a:rPr lang="en-US" dirty="0"/>
              <a:t>So, what is South Asia? </a:t>
            </a:r>
          </a:p>
        </p:txBody>
      </p:sp>
      <p:pic>
        <p:nvPicPr>
          <p:cNvPr id="1028" name="Picture 4" descr="South Asia. | Library of Congress">
            <a:extLst>
              <a:ext uri="{FF2B5EF4-FFF2-40B4-BE49-F238E27FC236}">
                <a16:creationId xmlns:a16="http://schemas.microsoft.com/office/drawing/2014/main" id="{498E4E22-5087-42CE-9BEF-420567B0A0B2}"/>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17430"/>
          <a:stretch/>
        </p:blipFill>
        <p:spPr bwMode="auto">
          <a:xfrm>
            <a:off x="1528813" y="664461"/>
            <a:ext cx="5853764" cy="60923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C5659B-6764-4C03-9D98-78CB0810AED1}"/>
              </a:ext>
            </a:extLst>
          </p:cNvPr>
          <p:cNvSpPr txBox="1"/>
          <p:nvPr/>
        </p:nvSpPr>
        <p:spPr>
          <a:xfrm>
            <a:off x="7526956" y="1260909"/>
            <a:ext cx="4562376" cy="5570756"/>
          </a:xfrm>
          <a:prstGeom prst="rect">
            <a:avLst/>
          </a:prstGeom>
          <a:noFill/>
        </p:spPr>
        <p:txBody>
          <a:bodyPr wrap="square" rtlCol="0">
            <a:spAutoFit/>
          </a:bodyPr>
          <a:lstStyle/>
          <a:p>
            <a:r>
              <a:rPr lang="en-US" sz="4400" b="1" dirty="0">
                <a:solidFill>
                  <a:srgbClr val="FF0000"/>
                </a:solidFill>
              </a:rPr>
              <a:t>8 countries</a:t>
            </a:r>
            <a:endParaRPr lang="en-US" sz="2400" b="1" dirty="0">
              <a:solidFill>
                <a:srgbClr val="FF0000"/>
              </a:solidFill>
            </a:endParaRPr>
          </a:p>
          <a:p>
            <a:r>
              <a:rPr lang="en-US" sz="2400" dirty="0"/>
              <a:t>Bhutan      	</a:t>
            </a:r>
            <a:r>
              <a:rPr lang="en-US" sz="2400" dirty="0" smtClean="0"/>
              <a:t>778,568</a:t>
            </a:r>
          </a:p>
          <a:p>
            <a:r>
              <a:rPr lang="en-US" sz="2400" dirty="0" smtClean="0"/>
              <a:t>Sri </a:t>
            </a:r>
            <a:r>
              <a:rPr lang="en-US" sz="2400" dirty="0"/>
              <a:t>Lanka  	21.8 million</a:t>
            </a:r>
          </a:p>
          <a:p>
            <a:r>
              <a:rPr lang="en-US" sz="2400" dirty="0" smtClean="0"/>
              <a:t>Nepal        </a:t>
            </a:r>
            <a:r>
              <a:rPr lang="en-US" sz="2400" dirty="0"/>
              <a:t>	28.61 million</a:t>
            </a:r>
          </a:p>
          <a:p>
            <a:r>
              <a:rPr lang="en-US" sz="2400" dirty="0" smtClean="0"/>
              <a:t>Afghanistan    </a:t>
            </a:r>
            <a:r>
              <a:rPr lang="en-US" sz="2400" dirty="0"/>
              <a:t>33.7 </a:t>
            </a:r>
            <a:r>
              <a:rPr lang="en-US" sz="2400" dirty="0" smtClean="0"/>
              <a:t>million</a:t>
            </a:r>
          </a:p>
          <a:p>
            <a:r>
              <a:rPr lang="en-US" sz="2400" dirty="0"/>
              <a:t>Mayanmar       54.7 million</a:t>
            </a:r>
          </a:p>
          <a:p>
            <a:r>
              <a:rPr lang="en-US" sz="2400" dirty="0" smtClean="0"/>
              <a:t>Bangladesh     </a:t>
            </a:r>
            <a:r>
              <a:rPr lang="en-US" sz="2400" dirty="0"/>
              <a:t>164.69 </a:t>
            </a:r>
            <a:r>
              <a:rPr lang="en-US" sz="2400" dirty="0" smtClean="0"/>
              <a:t>million</a:t>
            </a:r>
          </a:p>
          <a:p>
            <a:r>
              <a:rPr lang="en-US" sz="2400" dirty="0"/>
              <a:t>Pakistan    	208.57 million</a:t>
            </a:r>
          </a:p>
          <a:p>
            <a:r>
              <a:rPr lang="en-US" sz="2400" dirty="0" smtClean="0"/>
              <a:t>India           </a:t>
            </a:r>
            <a:r>
              <a:rPr lang="en-US" sz="2400" dirty="0"/>
              <a:t>	1.36 billion</a:t>
            </a:r>
          </a:p>
          <a:p>
            <a:r>
              <a:rPr lang="en-US" sz="2400" b="1" dirty="0" smtClean="0">
                <a:solidFill>
                  <a:srgbClr val="FF0000"/>
                </a:solidFill>
              </a:rPr>
              <a:t>TOTAL      1,872,480,000 billion</a:t>
            </a:r>
          </a:p>
          <a:p>
            <a:pPr algn="ctr"/>
            <a:endParaRPr lang="en-US" sz="2400" b="1" dirty="0" smtClean="0">
              <a:solidFill>
                <a:srgbClr val="FF0000"/>
              </a:solidFill>
            </a:endParaRPr>
          </a:p>
          <a:p>
            <a:pPr algn="ctr"/>
            <a:r>
              <a:rPr lang="en-US" sz="2400" b="1" dirty="0" smtClean="0">
                <a:solidFill>
                  <a:srgbClr val="FF0000"/>
                </a:solidFill>
              </a:rPr>
              <a:t>Canadian diaspora          1,963,330 million</a:t>
            </a:r>
          </a:p>
          <a:p>
            <a:pPr algn="ctr"/>
            <a:r>
              <a:rPr lang="en-US" sz="2400" b="1" dirty="0" smtClean="0">
                <a:solidFill>
                  <a:srgbClr val="00B0F0"/>
                </a:solidFill>
              </a:rPr>
              <a:t>Hyphenated Canadians?</a:t>
            </a:r>
          </a:p>
        </p:txBody>
      </p:sp>
    </p:spTree>
    <p:extLst>
      <p:ext uri="{BB962C8B-B14F-4D97-AF65-F5344CB8AC3E}">
        <p14:creationId xmlns:p14="http://schemas.microsoft.com/office/powerpoint/2010/main" val="195553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624307"/>
          </a:xfrm>
        </p:spPr>
        <p:txBody>
          <a:bodyPr/>
          <a:lstStyle/>
          <a:p>
            <a:r>
              <a:rPr lang="en-US" dirty="0"/>
              <a:t>Framing of sociocultural histories (social impact)</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38350" y="2135981"/>
            <a:ext cx="2857500" cy="3810000"/>
          </a:xfrm>
        </p:spPr>
      </p:pic>
      <p:sp>
        <p:nvSpPr>
          <p:cNvPr id="7" name="Content Placeholder 6"/>
          <p:cNvSpPr>
            <a:spLocks noGrp="1"/>
          </p:cNvSpPr>
          <p:nvPr>
            <p:ph sz="half" idx="2"/>
          </p:nvPr>
        </p:nvSpPr>
        <p:spPr>
          <a:xfrm>
            <a:off x="5164428" y="2135981"/>
            <a:ext cx="5960772" cy="4040981"/>
          </a:xfrm>
        </p:spPr>
        <p:txBody>
          <a:bodyPr/>
          <a:lstStyle/>
          <a:p>
            <a:r>
              <a:rPr lang="en-CA" dirty="0"/>
              <a:t>The </a:t>
            </a:r>
            <a:r>
              <a:rPr lang="en-CA" dirty="0" smtClean="0"/>
              <a:t>story </a:t>
            </a:r>
            <a:r>
              <a:rPr lang="en-CA" dirty="0"/>
              <a:t>of the “west”</a:t>
            </a:r>
          </a:p>
          <a:p>
            <a:r>
              <a:rPr lang="en-CA" dirty="0"/>
              <a:t>The west as “journey”</a:t>
            </a:r>
          </a:p>
          <a:p>
            <a:r>
              <a:rPr lang="en-CA" dirty="0"/>
              <a:t>The west as “destination”</a:t>
            </a:r>
          </a:p>
          <a:p>
            <a:r>
              <a:rPr lang="en-CA" dirty="0"/>
              <a:t>The west as “temporary”</a:t>
            </a:r>
          </a:p>
          <a:p>
            <a:r>
              <a:rPr lang="en-CA" dirty="0"/>
              <a:t>The west as “daughter colony”</a:t>
            </a:r>
          </a:p>
          <a:p>
            <a:r>
              <a:rPr lang="en-CA" dirty="0"/>
              <a:t>The west as “foreigner/settler/migrant”</a:t>
            </a:r>
          </a:p>
          <a:p>
            <a:r>
              <a:rPr lang="en-CA" dirty="0"/>
              <a:t>The west as “erasure/omission/neglect”</a:t>
            </a:r>
          </a:p>
        </p:txBody>
      </p:sp>
    </p:spTree>
    <p:extLst>
      <p:ext uri="{BB962C8B-B14F-4D97-AF65-F5344CB8AC3E}">
        <p14:creationId xmlns:p14="http://schemas.microsoft.com/office/powerpoint/2010/main" val="158573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708338"/>
            <a:ext cx="10058400" cy="605307"/>
          </a:xfrm>
        </p:spPr>
        <p:txBody>
          <a:bodyPr>
            <a:normAutofit fontScale="90000"/>
          </a:bodyPr>
          <a:lstStyle/>
          <a:p>
            <a:r>
              <a:rPr lang="en-US" dirty="0"/>
              <a:t>1897-2021  </a:t>
            </a:r>
            <a:r>
              <a:rPr lang="en-US" dirty="0">
                <a:solidFill>
                  <a:srgbClr val="FF0000"/>
                </a:solidFill>
              </a:rPr>
              <a:t>124 years of trials, tribulations, successes</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66800" y="2283568"/>
            <a:ext cx="4800600" cy="3192399"/>
          </a:xfrm>
        </p:spPr>
      </p:pic>
      <p:graphicFrame>
        <p:nvGraphicFramePr>
          <p:cNvPr id="5" name="Content Placeholder 4"/>
          <p:cNvGraphicFramePr>
            <a:graphicFrameLocks noGrp="1"/>
          </p:cNvGraphicFramePr>
          <p:nvPr>
            <p:ph sz="half" idx="2"/>
            <p:extLst>
              <p:ext uri="{D42A27DB-BD31-4B8C-83A1-F6EECF244321}">
                <p14:modId xmlns:p14="http://schemas.microsoft.com/office/powerpoint/2010/main" val="825342916"/>
              </p:ext>
            </p:extLst>
          </p:nvPr>
        </p:nvGraphicFramePr>
        <p:xfrm>
          <a:off x="6324600" y="1905000"/>
          <a:ext cx="4800600" cy="2251364"/>
        </p:xfrm>
        <a:graphic>
          <a:graphicData uri="http://schemas.openxmlformats.org/drawingml/2006/table">
            <a:tbl>
              <a:tblPr firstRow="1" bandRow="1">
                <a:tableStyleId>{3B4B98B0-60AC-42C2-AFA5-B58CD77FA1E5}</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562841">
                <a:tc>
                  <a:txBody>
                    <a:bodyPr/>
                    <a:lstStyle/>
                    <a:p>
                      <a:r>
                        <a:rPr lang="en-US" dirty="0">
                          <a:solidFill>
                            <a:srgbClr val="FF0000"/>
                          </a:solidFill>
                        </a:rPr>
                        <a:t>1904-1908</a:t>
                      </a:r>
                    </a:p>
                  </a:txBody>
                  <a:tcPr anchor="ctr"/>
                </a:tc>
                <a:tc>
                  <a:txBody>
                    <a:bodyPr/>
                    <a:lstStyle/>
                    <a:p>
                      <a:pPr algn="ctr"/>
                      <a:r>
                        <a:rPr lang="en-US" dirty="0">
                          <a:solidFill>
                            <a:srgbClr val="FF0000"/>
                          </a:solidFill>
                        </a:rPr>
                        <a:t>5,179</a:t>
                      </a:r>
                    </a:p>
                  </a:txBody>
                  <a:tcPr anchor="ctr"/>
                </a:tc>
                <a:tc>
                  <a:txBody>
                    <a:bodyPr/>
                    <a:lstStyle/>
                    <a:p>
                      <a:pPr algn="ctr"/>
                      <a:endParaRPr lang="en-US" dirty="0">
                        <a:solidFill>
                          <a:srgbClr val="FF0000"/>
                        </a:solidFill>
                      </a:endParaRPr>
                    </a:p>
                  </a:txBody>
                  <a:tcPr anchor="ctr"/>
                </a:tc>
                <a:extLst>
                  <a:ext uri="{0D108BD9-81ED-4DB2-BD59-A6C34878D82A}">
                    <a16:rowId xmlns:a16="http://schemas.microsoft.com/office/drawing/2014/main" val="10000"/>
                  </a:ext>
                </a:extLst>
              </a:tr>
              <a:tr h="562841">
                <a:tc>
                  <a:txBody>
                    <a:bodyPr/>
                    <a:lstStyle/>
                    <a:p>
                      <a:r>
                        <a:rPr lang="en-US" dirty="0"/>
                        <a:t>1904-1906</a:t>
                      </a:r>
                    </a:p>
                  </a:txBody>
                  <a:tcPr anchor="ctr"/>
                </a:tc>
                <a:tc>
                  <a:txBody>
                    <a:bodyPr/>
                    <a:lstStyle/>
                    <a:p>
                      <a:pPr algn="ctr"/>
                      <a:r>
                        <a:rPr lang="en-US" dirty="0"/>
                        <a:t>432</a:t>
                      </a:r>
                    </a:p>
                  </a:txBody>
                  <a:tcPr anchor="ctr"/>
                </a:tc>
                <a:tc>
                  <a:txBody>
                    <a:bodyPr/>
                    <a:lstStyle/>
                    <a:p>
                      <a:pPr algn="ctr"/>
                      <a:endParaRPr lang="en-US" dirty="0"/>
                    </a:p>
                  </a:txBody>
                  <a:tcPr anchor="ctr"/>
                </a:tc>
                <a:extLst>
                  <a:ext uri="{0D108BD9-81ED-4DB2-BD59-A6C34878D82A}">
                    <a16:rowId xmlns:a16="http://schemas.microsoft.com/office/drawing/2014/main" val="10001"/>
                  </a:ext>
                </a:extLst>
              </a:tr>
              <a:tr h="562841">
                <a:tc>
                  <a:txBody>
                    <a:bodyPr/>
                    <a:lstStyle/>
                    <a:p>
                      <a:r>
                        <a:rPr lang="en-US" dirty="0"/>
                        <a:t>1906-1907</a:t>
                      </a:r>
                    </a:p>
                  </a:txBody>
                  <a:tcPr anchor="ctr"/>
                </a:tc>
                <a:tc>
                  <a:txBody>
                    <a:bodyPr/>
                    <a:lstStyle/>
                    <a:p>
                      <a:pPr algn="ctr"/>
                      <a:r>
                        <a:rPr lang="en-US" dirty="0"/>
                        <a:t>2,124</a:t>
                      </a:r>
                    </a:p>
                  </a:txBody>
                  <a:tcPr anchor="ctr"/>
                </a:tc>
                <a:tc>
                  <a:txBody>
                    <a:bodyPr/>
                    <a:lstStyle/>
                    <a:p>
                      <a:pPr algn="ctr"/>
                      <a:endParaRPr lang="en-US" dirty="0"/>
                    </a:p>
                  </a:txBody>
                  <a:tcPr anchor="ctr"/>
                </a:tc>
                <a:extLst>
                  <a:ext uri="{0D108BD9-81ED-4DB2-BD59-A6C34878D82A}">
                    <a16:rowId xmlns:a16="http://schemas.microsoft.com/office/drawing/2014/main" val="10002"/>
                  </a:ext>
                </a:extLst>
              </a:tr>
              <a:tr h="562841">
                <a:tc>
                  <a:txBody>
                    <a:bodyPr/>
                    <a:lstStyle/>
                    <a:p>
                      <a:r>
                        <a:rPr lang="en-US" dirty="0"/>
                        <a:t>1907-1908</a:t>
                      </a:r>
                    </a:p>
                  </a:txBody>
                  <a:tcPr anchor="ctr"/>
                </a:tc>
                <a:tc>
                  <a:txBody>
                    <a:bodyPr/>
                    <a:lstStyle/>
                    <a:p>
                      <a:pPr algn="ctr"/>
                      <a:r>
                        <a:rPr lang="en-US" dirty="0"/>
                        <a:t>2,623</a:t>
                      </a:r>
                    </a:p>
                  </a:txBody>
                  <a:tcPr anchor="ctr"/>
                </a:tc>
                <a:tc>
                  <a:txBody>
                    <a:bodyPr/>
                    <a:lstStyle/>
                    <a:p>
                      <a:pPr algn="ctr"/>
                      <a:endParaRPr lang="en-US" dirty="0"/>
                    </a:p>
                  </a:txBody>
                  <a:tcPr anchor="ct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544C6D98-E23B-4CD1-854D-56894717C2CC}"/>
              </a:ext>
            </a:extLst>
          </p:cNvPr>
          <p:cNvSpPr txBox="1"/>
          <p:nvPr/>
        </p:nvSpPr>
        <p:spPr>
          <a:xfrm>
            <a:off x="6324600" y="4475747"/>
            <a:ext cx="4800600" cy="1754326"/>
          </a:xfrm>
          <a:prstGeom prst="rect">
            <a:avLst/>
          </a:prstGeom>
          <a:noFill/>
        </p:spPr>
        <p:txBody>
          <a:bodyPr wrap="square" rtlCol="0">
            <a:spAutoFit/>
          </a:bodyPr>
          <a:lstStyle/>
          <a:p>
            <a:r>
              <a:rPr lang="en-US" b="1" dirty="0" smtClean="0">
                <a:solidFill>
                  <a:srgbClr val="FF0000"/>
                </a:solidFill>
              </a:rPr>
              <a:t>2016 census:</a:t>
            </a:r>
            <a:r>
              <a:rPr lang="en-US" dirty="0" smtClean="0"/>
              <a:t>37,915  Abbotsford </a:t>
            </a:r>
          </a:p>
          <a:p>
            <a:r>
              <a:rPr lang="en-US" dirty="0" smtClean="0"/>
              <a:t>	      287,900   Vancouver</a:t>
            </a:r>
          </a:p>
          <a:p>
            <a:r>
              <a:rPr lang="en-US" dirty="0" smtClean="0"/>
              <a:t>                        995,125   Toronto</a:t>
            </a:r>
          </a:p>
          <a:p>
            <a:r>
              <a:rPr lang="en-US" dirty="0"/>
              <a:t>	 </a:t>
            </a:r>
            <a:r>
              <a:rPr lang="en-US" dirty="0" smtClean="0"/>
              <a:t>     122,515   Calgary</a:t>
            </a:r>
          </a:p>
          <a:p>
            <a:r>
              <a:rPr lang="en-US" dirty="0"/>
              <a:t> </a:t>
            </a:r>
            <a:r>
              <a:rPr lang="en-US" dirty="0" smtClean="0"/>
              <a:t>                         90,815    Montreal</a:t>
            </a:r>
          </a:p>
          <a:p>
            <a:r>
              <a:rPr lang="en-US" dirty="0"/>
              <a:t> </a:t>
            </a:r>
            <a:r>
              <a:rPr lang="en-US" dirty="0" smtClean="0"/>
              <a:t>                          91,595   Edmonton</a:t>
            </a:r>
            <a:endParaRPr lang="en-US" dirty="0"/>
          </a:p>
        </p:txBody>
      </p:sp>
    </p:spTree>
    <p:extLst>
      <p:ext uri="{BB962C8B-B14F-4D97-AF65-F5344CB8AC3E}">
        <p14:creationId xmlns:p14="http://schemas.microsoft.com/office/powerpoint/2010/main" val="157050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9238" y="2601580"/>
            <a:ext cx="9279134" cy="961687"/>
          </a:xfrm>
        </p:spPr>
        <p:txBody>
          <a:bodyPr/>
          <a:lstStyle/>
          <a:p>
            <a:endParaRPr lang="en-CA" dirty="0"/>
          </a:p>
        </p:txBody>
      </p:sp>
      <p:sp>
        <p:nvSpPr>
          <p:cNvPr id="4" name="Content Placeholder 3"/>
          <p:cNvSpPr>
            <a:spLocks noGrp="1"/>
          </p:cNvSpPr>
          <p:nvPr>
            <p:ph sz="half" idx="2"/>
          </p:nvPr>
        </p:nvSpPr>
        <p:spPr/>
        <p:txBody>
          <a:bodyPr/>
          <a:lstStyle/>
          <a:p>
            <a:endParaRPr lang="en-CA" dirty="0"/>
          </a:p>
        </p:txBody>
      </p:sp>
      <p:pic>
        <p:nvPicPr>
          <p:cNvPr id="1026" name="Picture 2" descr="Century of Struggle and Sucess - Part III Community Strength"/>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89798" y="0"/>
            <a:ext cx="4586464" cy="3265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kh population in Abbotsford doubles in a decade - Indo-Canadians I Canada  immigration ti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014" y="0"/>
            <a:ext cx="5263448" cy="43935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76464" y="3157087"/>
            <a:ext cx="3733800" cy="4781550"/>
          </a:xfrm>
          <a:prstGeom prst="rect">
            <a:avLst/>
          </a:prstGeom>
        </p:spPr>
      </p:pic>
      <p:pic>
        <p:nvPicPr>
          <p:cNvPr id="6" name="Picture 5"/>
          <p:cNvPicPr>
            <a:picLocks noChangeAspect="1"/>
          </p:cNvPicPr>
          <p:nvPr/>
        </p:nvPicPr>
        <p:blipFill>
          <a:blip r:embed="rId5"/>
          <a:stretch>
            <a:fillRect/>
          </a:stretch>
        </p:blipFill>
        <p:spPr>
          <a:xfrm>
            <a:off x="4826748" y="4044302"/>
            <a:ext cx="5626287" cy="3645679"/>
          </a:xfrm>
          <a:prstGeom prst="rect">
            <a:avLst/>
          </a:prstGeom>
        </p:spPr>
      </p:pic>
    </p:spTree>
    <p:extLst>
      <p:ext uri="{BB962C8B-B14F-4D97-AF65-F5344CB8AC3E}">
        <p14:creationId xmlns:p14="http://schemas.microsoft.com/office/powerpoint/2010/main" val="112690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FILMS ON PUNJABI HISTORY</a:t>
            </a:r>
            <a:endParaRPr lang="en-CA" dirty="0"/>
          </a:p>
        </p:txBody>
      </p:sp>
      <p:sp>
        <p:nvSpPr>
          <p:cNvPr id="3" name="Content Placeholder 2"/>
          <p:cNvSpPr>
            <a:spLocks noGrp="1"/>
          </p:cNvSpPr>
          <p:nvPr>
            <p:ph sz="half" idx="1"/>
          </p:nvPr>
        </p:nvSpPr>
        <p:spPr/>
        <p:txBody>
          <a:bodyPr/>
          <a:lstStyle/>
          <a:p>
            <a:r>
              <a:rPr lang="en-CA" dirty="0">
                <a:hlinkClick r:id="rId2"/>
              </a:rPr>
              <a:t>https://</a:t>
            </a:r>
            <a:r>
              <a:rPr lang="en-CA" dirty="0" smtClean="0">
                <a:hlinkClick r:id="rId2"/>
              </a:rPr>
              <a:t>www.youtube.com/watch?v=br3BA5cckRo</a:t>
            </a:r>
            <a:endParaRPr lang="en-CA" dirty="0" smtClean="0"/>
          </a:p>
          <a:p>
            <a:endParaRPr lang="en-CA" dirty="0"/>
          </a:p>
          <a:p>
            <a:endParaRPr lang="en-CA" dirty="0"/>
          </a:p>
        </p:txBody>
      </p:sp>
      <p:sp>
        <p:nvSpPr>
          <p:cNvPr id="4" name="Content Placeholder 3"/>
          <p:cNvSpPr>
            <a:spLocks noGrp="1"/>
          </p:cNvSpPr>
          <p:nvPr>
            <p:ph sz="half" idx="2"/>
          </p:nvPr>
        </p:nvSpPr>
        <p:spPr/>
        <p:txBody>
          <a:bodyPr/>
          <a:lstStyle/>
          <a:p>
            <a:r>
              <a:rPr lang="en-CA" dirty="0"/>
              <a:t>https://www.youtube.com/watch?v=6t6s8g7Kqlk</a:t>
            </a:r>
          </a:p>
        </p:txBody>
      </p:sp>
    </p:spTree>
    <p:extLst>
      <p:ext uri="{BB962C8B-B14F-4D97-AF65-F5344CB8AC3E}">
        <p14:creationId xmlns:p14="http://schemas.microsoft.com/office/powerpoint/2010/main" val="398071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COMPLIANCE, IDENTITY, INTERNALIZATION and INFLUENCE</a:t>
            </a:r>
          </a:p>
        </p:txBody>
      </p:sp>
      <p:sp>
        <p:nvSpPr>
          <p:cNvPr id="3" name="Content Placeholder 2"/>
          <p:cNvSpPr>
            <a:spLocks noGrp="1"/>
          </p:cNvSpPr>
          <p:nvPr>
            <p:ph sz="half" idx="1"/>
          </p:nvPr>
        </p:nvSpPr>
        <p:spPr>
          <a:xfrm>
            <a:off x="1066800" y="1904999"/>
            <a:ext cx="4066903" cy="3659778"/>
          </a:xfrm>
        </p:spPr>
        <p:txBody>
          <a:bodyPr>
            <a:normAutofit/>
          </a:bodyPr>
          <a:lstStyle/>
          <a:p>
            <a:r>
              <a:rPr lang="en-US" dirty="0"/>
              <a:t>THE EARLY YEARS</a:t>
            </a:r>
          </a:p>
          <a:p>
            <a:r>
              <a:rPr lang="en-US" dirty="0"/>
              <a:t>THE QUIET YEARS</a:t>
            </a:r>
          </a:p>
          <a:p>
            <a:r>
              <a:rPr lang="en-US" dirty="0" smtClean="0"/>
              <a:t>BUILDING COMMUNITY</a:t>
            </a:r>
            <a:endParaRPr lang="en-US" dirty="0"/>
          </a:p>
          <a:p>
            <a:r>
              <a:rPr lang="en-US" dirty="0"/>
              <a:t>SETTING DOWN ROOTS</a:t>
            </a:r>
          </a:p>
          <a:p>
            <a:r>
              <a:rPr lang="en-US" dirty="0"/>
              <a:t>WINDS OF CHANGE</a:t>
            </a:r>
          </a:p>
          <a:p>
            <a:r>
              <a:rPr lang="en-US" dirty="0"/>
              <a:t>NETWORKS AND ACTIVISM</a:t>
            </a:r>
          </a:p>
          <a:p>
            <a:endParaRPr lang="en-US" dirty="0"/>
          </a:p>
        </p:txBody>
      </p:sp>
      <p:graphicFrame>
        <p:nvGraphicFramePr>
          <p:cNvPr id="5" name="Content Placeholder 4" descr="Radial venn diagram with four groups clustered around one group title"/>
          <p:cNvGraphicFramePr>
            <a:graphicFrameLocks noGrp="1"/>
          </p:cNvGraphicFramePr>
          <p:nvPr>
            <p:ph sz="half" idx="2"/>
            <p:extLst>
              <p:ext uri="{D42A27DB-BD31-4B8C-83A1-F6EECF244321}">
                <p14:modId xmlns:p14="http://schemas.microsoft.com/office/powerpoint/2010/main" val="4220873583"/>
              </p:ext>
            </p:extLst>
          </p:nvPr>
        </p:nvGraphicFramePr>
        <p:xfrm>
          <a:off x="6324600" y="1905000"/>
          <a:ext cx="4800600" cy="4271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31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61258"/>
            <a:ext cx="10058400" cy="1005840"/>
          </a:xfrm>
        </p:spPr>
        <p:txBody>
          <a:bodyPr>
            <a:normAutofit/>
          </a:bodyPr>
          <a:lstStyle/>
          <a:p>
            <a:pPr algn="ctr"/>
            <a:r>
              <a:rPr lang="en-US" sz="2800" b="1" dirty="0"/>
              <a:t>CURATING  HISTORY</a:t>
            </a:r>
            <a:br>
              <a:rPr lang="en-US" sz="2800" b="1" dirty="0"/>
            </a:br>
            <a:r>
              <a:rPr lang="en-US" sz="2800" b="1" dirty="0"/>
              <a:t>“INJUSTICE – STRUGGLES AND TRIUMPHS”</a:t>
            </a:r>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8011" y="1789611"/>
            <a:ext cx="10707189" cy="3579223"/>
          </a:xfrm>
        </p:spPr>
      </p:pic>
      <p:sp>
        <p:nvSpPr>
          <p:cNvPr id="3" name="TextBox 2"/>
          <p:cNvSpPr txBox="1"/>
          <p:nvPr/>
        </p:nvSpPr>
        <p:spPr>
          <a:xfrm>
            <a:off x="2414337" y="5891347"/>
            <a:ext cx="8710863" cy="369332"/>
          </a:xfrm>
          <a:prstGeom prst="rect">
            <a:avLst/>
          </a:prstGeom>
          <a:noFill/>
        </p:spPr>
        <p:txBody>
          <a:bodyPr wrap="square" rtlCol="0">
            <a:spAutoFit/>
          </a:bodyPr>
          <a:lstStyle/>
          <a:p>
            <a:pPr algn="ctr"/>
            <a:r>
              <a:rPr lang="en-CA" b="1" dirty="0" smtClean="0">
                <a:solidFill>
                  <a:srgbClr val="FF0000"/>
                </a:solidFill>
              </a:rPr>
              <a:t>ECOLOGY OF COMMUNITY: SMALL TOWNS AND BIG CITIES</a:t>
            </a:r>
            <a:endParaRPr lang="en-CA" b="1" dirty="0">
              <a:solidFill>
                <a:srgbClr val="FF0000"/>
              </a:solidFill>
            </a:endParaRPr>
          </a:p>
        </p:txBody>
      </p:sp>
    </p:spTree>
    <p:extLst>
      <p:ext uri="{BB962C8B-B14F-4D97-AF65-F5344CB8AC3E}">
        <p14:creationId xmlns:p14="http://schemas.microsoft.com/office/powerpoint/2010/main" val="28117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2156</TotalTime>
  <Words>365</Words>
  <Application>Microsoft Office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Cambria</vt:lpstr>
      <vt:lpstr>Cherry Blossom 16x9</vt:lpstr>
      <vt:lpstr>Socio-cultural impact of South Asian Canadian communities in Canada  Dr. Satwinder Kaur Bains Director, South Asian Studies Institute University of the Fraser Valley Associate Professor, Social Cultural Media Studies  May 3, 2021 </vt:lpstr>
      <vt:lpstr>OVERVIEW:STUDY OF SOUTH ASIA/SOUTH ASIAN</vt:lpstr>
      <vt:lpstr>So, what is South Asia? </vt:lpstr>
      <vt:lpstr>Framing of sociocultural histories (social impact)</vt:lpstr>
      <vt:lpstr>1897-2021  124 years of trials, tribulations, successes</vt:lpstr>
      <vt:lpstr>PowerPoint Presentation</vt:lpstr>
      <vt:lpstr>FILMS ON PUNJABI HISTORY</vt:lpstr>
      <vt:lpstr>COMPLIANCE, IDENTITY, INTERNALIZATION and INFLUENCE</vt:lpstr>
      <vt:lpstr>CURATING  HISTORY “INJUSTICE – STRUGGLES AND TRIUMPHS”</vt:lpstr>
      <vt:lpstr>IMPACT, INFLUENCE AND INSPIRATION</vt:lpstr>
      <vt:lpstr>THE QUESTION OF SOLIDARITY and ACCOUNTABILITY</vt:lpstr>
      <vt:lpstr>Community engagement as practice  SOUTH ASIAN CANADIAN LEGACY PROJECT</vt:lpstr>
      <vt:lpstr>THANK YOU</vt:lpstr>
    </vt:vector>
  </TitlesOfParts>
  <Company>University of the Fraser Valley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dc:title>
  <dc:creator>Satwinder Bains</dc:creator>
  <cp:lastModifiedBy>Satwinder Bains</cp:lastModifiedBy>
  <cp:revision>49</cp:revision>
  <dcterms:created xsi:type="dcterms:W3CDTF">2021-04-29T18:31:02Z</dcterms:created>
  <dcterms:modified xsi:type="dcterms:W3CDTF">2021-05-10T22:41:54Z</dcterms:modified>
</cp:coreProperties>
</file>