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1" r:id="rId2"/>
    <p:sldId id="269" r:id="rId3"/>
    <p:sldId id="257" r:id="rId4"/>
    <p:sldId id="258" r:id="rId5"/>
    <p:sldId id="260" r:id="rId6"/>
    <p:sldId id="259" r:id="rId7"/>
    <p:sldId id="262" r:id="rId8"/>
    <p:sldId id="263" r:id="rId9"/>
    <p:sldId id="268" r:id="rId10"/>
    <p:sldId id="264" r:id="rId11"/>
    <p:sldId id="265" r:id="rId12"/>
    <p:sldId id="266" r:id="rId13"/>
    <p:sldId id="267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1120" y="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2426" y="2895600"/>
            <a:ext cx="4572000" cy="13687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0" y="4743451"/>
            <a:ext cx="9144000" cy="21145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6" name="Straight Connector 15"/>
          <p:cNvCxnSpPr/>
          <p:nvPr/>
        </p:nvCxnSpPr>
        <p:spPr>
          <a:xfrm>
            <a:off x="0" y="4714875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Date Placeholder 2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52426" y="457200"/>
            <a:ext cx="7680960" cy="2438399"/>
          </a:xfrm>
        </p:spPr>
        <p:txBody>
          <a:bodyPr>
            <a:normAutofit/>
          </a:bodyPr>
          <a:lstStyle>
            <a:lvl1pPr>
              <a:spcBef>
                <a:spcPts val="0"/>
              </a:spcBef>
              <a:defRPr kumimoji="0" lang="en-US" sz="6000" b="1" i="0" u="none" strike="noStrike" kern="1200" cap="none" spc="0" normalizeH="0" baseline="0" noProof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7680960" cy="4724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352426" y="4003302"/>
            <a:ext cx="4572000" cy="1178298"/>
          </a:xfrm>
        </p:spPr>
        <p:txBody>
          <a:bodyPr>
            <a:normAutofit/>
          </a:bodyPr>
          <a:lstStyle>
            <a:lvl1pPr marL="0" indent="0" algn="l">
              <a:buNone/>
              <a:defRPr sz="2000" b="0" i="1" cap="none" spc="12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9144000" cy="182880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-4439" y="182880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itle 13"/>
          <p:cNvSpPr>
            <a:spLocks noGrp="1"/>
          </p:cNvSpPr>
          <p:nvPr>
            <p:ph type="title"/>
          </p:nvPr>
        </p:nvSpPr>
        <p:spPr>
          <a:xfrm>
            <a:off x="354366" y="1990078"/>
            <a:ext cx="8439912" cy="1984248"/>
          </a:xfrm>
        </p:spPr>
        <p:txBody>
          <a:bodyPr>
            <a:noAutofit/>
          </a:bodyPr>
          <a:lstStyle>
            <a:lvl1pPr>
              <a:defRPr kumimoji="0" lang="en-US" sz="6000" b="1" i="0" u="none" strike="noStrike" kern="1200" cap="none" spc="0" normalizeH="0" baseline="0" noProof="0" dirty="0" smtClean="0">
                <a:ln>
                  <a:noFill/>
                </a:ln>
                <a:gradFill>
                  <a:gsLst>
                    <a:gs pos="0">
                      <a:schemeClr val="tx1">
                        <a:alpha val="92000"/>
                      </a:schemeClr>
                    </a:gs>
                    <a:gs pos="45000">
                      <a:schemeClr val="tx1">
                        <a:alpha val="51000"/>
                      </a:schemeClr>
                    </a:gs>
                    <a:gs pos="100000">
                      <a:schemeClr val="tx1"/>
                    </a:gs>
                  </a:gsLst>
                  <a:lin ang="3600000" scaled="0"/>
                </a:gra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901184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3886200" cy="428853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7" name="Title 2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25" name="Slide Number Placeholder 24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  <p:sp>
        <p:nvSpPr>
          <p:cNvPr id="26" name="Footer Placeholder 25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5"/>
          </p:nvPr>
        </p:nvSpPr>
        <p:spPr>
          <a:xfrm>
            <a:off x="4900613" y="1463040"/>
            <a:ext cx="3886200" cy="509587"/>
          </a:xfrm>
        </p:spPr>
        <p:txBody>
          <a:bodyPr>
            <a:normAutofit/>
          </a:bodyPr>
          <a:lstStyle>
            <a:lvl1pPr marL="0" indent="0">
              <a:buNone/>
              <a:defRPr sz="2000" b="0" i="1" spc="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2" name="Content Placeholder 11"/>
          <p:cNvSpPr>
            <a:spLocks noGrp="1"/>
          </p:cNvSpPr>
          <p:nvPr>
            <p:ph sz="quarter" idx="14"/>
          </p:nvPr>
        </p:nvSpPr>
        <p:spPr>
          <a:xfrm>
            <a:off x="4900613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8" name="Content Placeholder 30"/>
          <p:cNvSpPr>
            <a:spLocks noGrp="1"/>
          </p:cNvSpPr>
          <p:nvPr>
            <p:ph sz="quarter" idx="13"/>
          </p:nvPr>
        </p:nvSpPr>
        <p:spPr>
          <a:xfrm>
            <a:off x="352426" y="2011680"/>
            <a:ext cx="3886200" cy="3736848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30" name="Title 2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24" name="Slide Number Placeholder 23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itle 2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352426" y="1463040"/>
            <a:ext cx="3381375" cy="3967162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buNone/>
              <a:defRPr sz="1600" b="0" i="1" spc="0" baseline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Content Placeholder 11"/>
          <p:cNvSpPr>
            <a:spLocks noGrp="1"/>
          </p:cNvSpPr>
          <p:nvPr>
            <p:ph sz="quarter" idx="14"/>
          </p:nvPr>
        </p:nvSpPr>
        <p:spPr>
          <a:xfrm>
            <a:off x="4105275" y="1463040"/>
            <a:ext cx="4681538" cy="3968496"/>
          </a:xfrm>
        </p:spPr>
        <p:txBody>
          <a:bodyPr>
            <a:normAutofit/>
          </a:bodyPr>
          <a:lstStyle>
            <a:lvl1pPr>
              <a:defRPr sz="16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229224" y="0"/>
            <a:ext cx="3914775" cy="5657850"/>
          </a:xfrm>
        </p:spPr>
        <p:txBody>
          <a:bodyPr anchor="ctr" anchorCtr="0"/>
          <a:lstStyle>
            <a:lvl1pPr marL="0" indent="0" algn="ctr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352426" y="1600199"/>
            <a:ext cx="4572000" cy="3593237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1600" i="1">
                <a:solidFill>
                  <a:schemeClr val="tx1"/>
                </a:solidFill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5734050"/>
            <a:ext cx="9144000" cy="1123950"/>
          </a:xfrm>
          <a:prstGeom prst="rect">
            <a:avLst/>
          </a:prstGeom>
          <a:solidFill>
            <a:schemeClr val="accent5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/>
          <p:nvPr/>
        </p:nvCxnSpPr>
        <p:spPr>
          <a:xfrm>
            <a:off x="0" y="5695950"/>
            <a:ext cx="9144000" cy="158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itle Placeholder 1"/>
          <p:cNvSpPr>
            <a:spLocks noGrp="1"/>
          </p:cNvSpPr>
          <p:nvPr>
            <p:ph type="title"/>
          </p:nvPr>
        </p:nvSpPr>
        <p:spPr>
          <a:xfrm>
            <a:off x="352425" y="275208"/>
            <a:ext cx="4572000" cy="1324992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20" name="Slide Number Placeholder 1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C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52426" y="228600"/>
            <a:ext cx="7680960" cy="10668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52426" y="1463040"/>
            <a:ext cx="768096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2426" y="6543676"/>
            <a:ext cx="146685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0999F096-76B1-4728-A4AE-38CA18BE3AC8}" type="datetimeFigureOut">
              <a:rPr lang="en-CA" smtClean="0"/>
              <a:t>2017-10-24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809749" y="6543676"/>
            <a:ext cx="4086225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="1" i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6700" y="6543676"/>
            <a:ext cx="876300" cy="2476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="1">
                <a:solidFill>
                  <a:schemeClr val="tx1">
                    <a:alpha val="65000"/>
                  </a:schemeClr>
                </a:solidFill>
              </a:defRPr>
            </a:lvl1pPr>
          </a:lstStyle>
          <a:p>
            <a:fld id="{39817589-E842-4290-8FE1-43535B65DEB3}" type="slidenum">
              <a:rPr lang="en-CA" smtClean="0"/>
              <a:t>‹#›</a:t>
            </a:fld>
            <a:endParaRPr lang="en-CA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ts val="400"/>
        </a:spcBef>
        <a:buNone/>
        <a:defRPr sz="4000" b="0" kern="1200" cap="none" spc="0" baseline="0">
          <a:solidFill>
            <a:schemeClr val="tx1"/>
          </a:solidFill>
          <a:latin typeface="+mj-lt"/>
          <a:ea typeface="+mj-ea"/>
          <a:cs typeface="Tunga" pitchFamily="2"/>
        </a:defRPr>
      </a:lvl1pPr>
    </p:titleStyle>
    <p:bodyStyle>
      <a:lvl1pPr marL="0" indent="0" algn="l" defTabSz="914400" rtl="0" eaLnBrk="1" latinLnBrk="0" hangingPunct="1">
        <a:spcBef>
          <a:spcPts val="1200"/>
        </a:spcBef>
        <a:spcAft>
          <a:spcPts val="0"/>
        </a:spcAft>
        <a:buClr>
          <a:schemeClr val="accent5"/>
        </a:buClr>
        <a:buFont typeface="Arial" pitchFamily="34" charset="0"/>
        <a:buNone/>
        <a:defRPr sz="18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171450" indent="-17145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2pPr>
      <a:lvl3pPr marL="344488" indent="-165100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517525" indent="-169863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4pPr>
      <a:lvl5pPr marL="688975" indent="-173038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868680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69848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584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408176" indent="-173736" algn="l" defTabSz="914400" rtl="0" eaLnBrk="1" latinLnBrk="0" hangingPunct="1">
        <a:spcBef>
          <a:spcPts val="6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Donna.Morgan@sd41.bc.ca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dutopia.org/practice/inquiry-based-learning-science-classroom" TargetMode="External"/><Relationship Id="rId2" Type="http://schemas.openxmlformats.org/officeDocument/2006/relationships/hyperlink" Target="http://ltd.edc.org/using-video-analysis-support-preschool-science-and-language-teaching-part-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52426" y="404664"/>
            <a:ext cx="7680960" cy="5782776"/>
          </a:xfrm>
        </p:spPr>
        <p:txBody>
          <a:bodyPr>
            <a:normAutofit/>
          </a:bodyPr>
          <a:lstStyle/>
          <a:p>
            <a:r>
              <a:rPr lang="en-CA" sz="4800" b="1" dirty="0">
                <a:latin typeface="+mj-lt"/>
              </a:rPr>
              <a:t>Using Hands on Inquiry to Develop Competencies in Science and </a:t>
            </a:r>
            <a:r>
              <a:rPr lang="en-CA" sz="4800" b="1" dirty="0" smtClean="0">
                <a:latin typeface="+mj-lt"/>
              </a:rPr>
              <a:t>Math</a:t>
            </a:r>
          </a:p>
          <a:p>
            <a:endParaRPr lang="en-CA" sz="4400" dirty="0">
              <a:latin typeface="+mj-lt"/>
            </a:endParaRPr>
          </a:p>
          <a:p>
            <a:endParaRPr lang="en-CA" sz="4400" dirty="0">
              <a:latin typeface="+mj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636912"/>
            <a:ext cx="4317841" cy="2880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52936"/>
            <a:ext cx="3312368" cy="16561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2564" y="4725144"/>
            <a:ext cx="2857500" cy="190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60160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1.What’s new in Science and Math?</a:t>
            </a:r>
          </a:p>
          <a:p>
            <a:r>
              <a:rPr lang="en-US" sz="3600" dirty="0" smtClean="0"/>
              <a:t>2. What is Inquiry</a:t>
            </a:r>
          </a:p>
          <a:p>
            <a:r>
              <a:rPr lang="en-US" sz="3600" dirty="0" smtClean="0"/>
              <a:t>3. </a:t>
            </a:r>
            <a:r>
              <a:rPr lang="en-US" sz="3600" dirty="0" smtClean="0"/>
              <a:t>Stations—a few explorations</a:t>
            </a:r>
            <a:endParaRPr lang="en-US" sz="3600" dirty="0" smtClean="0"/>
          </a:p>
          <a:p>
            <a:r>
              <a:rPr lang="en-US" sz="3600" dirty="0" smtClean="0"/>
              <a:t>4. Connections to the </a:t>
            </a:r>
            <a:r>
              <a:rPr lang="en-US" sz="3600" dirty="0" smtClean="0"/>
              <a:t>Curricular </a:t>
            </a:r>
            <a:r>
              <a:rPr lang="en-US" sz="3600" dirty="0" smtClean="0"/>
              <a:t>Competencies</a:t>
            </a:r>
          </a:p>
          <a:p>
            <a:r>
              <a:rPr lang="en-US" sz="3600" dirty="0" smtClean="0"/>
              <a:t>5. Questions/Needs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8134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8035998" cy="4724400"/>
          </a:xfrm>
        </p:spPr>
        <p:txBody>
          <a:bodyPr>
            <a:noAutofit/>
          </a:bodyPr>
          <a:lstStyle/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CA" sz="2800" dirty="0" smtClean="0"/>
              <a:t>Topics rearranged to be developmentally appropriate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CA" sz="2800" dirty="0" smtClean="0"/>
              <a:t>Emphasis shifted from KNOW to DO (curricular competencies—which are the skills and processes—have become the more important part of the curriculum).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CA" sz="2800" dirty="0" smtClean="0"/>
              <a:t>Place-based learning is prescribed throughout the science curriculum</a:t>
            </a:r>
          </a:p>
          <a:p>
            <a:pPr marL="457200" indent="-457200">
              <a:spcBef>
                <a:spcPts val="1800"/>
              </a:spcBef>
              <a:buFont typeface="Arial" panose="020B0604020202020204" pitchFamily="34" charset="0"/>
              <a:buChar char="•"/>
            </a:pPr>
            <a:r>
              <a:rPr lang="en-CA" sz="2800" dirty="0" smtClean="0"/>
              <a:t>Scientific Inquiry is prescribed</a:t>
            </a:r>
            <a:endParaRPr lang="en-CA" sz="28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800" b="1" dirty="0" smtClean="0"/>
              <a:t>What’s new in Science?</a:t>
            </a:r>
            <a:endParaRPr lang="en-CA" sz="4800" b="1" dirty="0"/>
          </a:p>
        </p:txBody>
      </p:sp>
    </p:spTree>
    <p:extLst>
      <p:ext uri="{BB962C8B-B14F-4D97-AF65-F5344CB8AC3E}">
        <p14:creationId xmlns:p14="http://schemas.microsoft.com/office/powerpoint/2010/main" val="2059678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Slight revision to content topics to be developmentally appropriate, but not as much as science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Emphasis on DO (curricular competencies) particularly problem solving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Financial literacy thread from K-12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CA" sz="3200" dirty="0" smtClean="0"/>
              <a:t>Addition of Indigenous perspectives</a:t>
            </a:r>
            <a:endParaRPr lang="en-CA" sz="32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800" b="1" dirty="0" smtClean="0"/>
              <a:t>What’s new in math?</a:t>
            </a:r>
            <a:endParaRPr lang="en-CA" sz="4800" b="1" dirty="0"/>
          </a:p>
        </p:txBody>
      </p:sp>
    </p:spTree>
    <p:extLst>
      <p:ext uri="{BB962C8B-B14F-4D97-AF65-F5344CB8AC3E}">
        <p14:creationId xmlns:p14="http://schemas.microsoft.com/office/powerpoint/2010/main" val="262561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CA" sz="4000" dirty="0" smtClean="0"/>
              <a:t>Opportunity for students to develop their own questions, to design </a:t>
            </a:r>
            <a:r>
              <a:rPr lang="en-CA" sz="4000" dirty="0" smtClean="0"/>
              <a:t>ways </a:t>
            </a:r>
            <a:r>
              <a:rPr lang="en-CA" sz="4000" dirty="0" smtClean="0"/>
              <a:t>to investigate those questions, to carry out those investigations, and to reflect and evaluate those </a:t>
            </a:r>
            <a:r>
              <a:rPr lang="en-CA" sz="4000" dirty="0" smtClean="0"/>
              <a:t>investigations </a:t>
            </a:r>
            <a:r>
              <a:rPr lang="en-CA" sz="4000" dirty="0" smtClean="0"/>
              <a:t>to develop further inquiries.</a:t>
            </a:r>
            <a:endParaRPr lang="en-CA" sz="4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5400" b="1" dirty="0" smtClean="0"/>
              <a:t>What is Inquiry?</a:t>
            </a:r>
            <a:endParaRPr lang="en-CA" sz="5400" b="1" dirty="0"/>
          </a:p>
        </p:txBody>
      </p:sp>
    </p:spTree>
    <p:extLst>
      <p:ext uri="{BB962C8B-B14F-4D97-AF65-F5344CB8AC3E}">
        <p14:creationId xmlns:p14="http://schemas.microsoft.com/office/powerpoint/2010/main" val="3413008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sz="4800" b="1" dirty="0" smtClean="0"/>
              <a:t>The Inquiry Cycle--EER</a:t>
            </a:r>
            <a:endParaRPr lang="en-CA" sz="4800" b="1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109" y="1844824"/>
            <a:ext cx="8466355" cy="428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7617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b="1" dirty="0"/>
              <a:t>The Inquiry </a:t>
            </a:r>
            <a:r>
              <a:rPr lang="en-CA" b="1" dirty="0" smtClean="0"/>
              <a:t>Cycle—7 E</a:t>
            </a:r>
            <a:endParaRPr lang="en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quarter" idx="13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548" t="25036" r="27766" b="16713"/>
          <a:stretch/>
        </p:blipFill>
        <p:spPr bwMode="auto">
          <a:xfrm>
            <a:off x="1907704" y="1523899"/>
            <a:ext cx="5040560" cy="48694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76605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CA" sz="3600" dirty="0" smtClean="0"/>
              <a:t>Setting up some materials and “provocations” as they </a:t>
            </a:r>
            <a:r>
              <a:rPr lang="en-CA" sz="3600" dirty="0" smtClean="0"/>
              <a:t>are </a:t>
            </a:r>
            <a:r>
              <a:rPr lang="en-CA" sz="3600" dirty="0" smtClean="0"/>
              <a:t>called in math, we can get students engaged and then have them initiate their </a:t>
            </a:r>
            <a:r>
              <a:rPr lang="en-CA" sz="3600" b="1" dirty="0" smtClean="0"/>
              <a:t>own</a:t>
            </a:r>
            <a:r>
              <a:rPr lang="en-CA" sz="3600" dirty="0" smtClean="0"/>
              <a:t> inquiry.  Why is this important?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Stimulating Inquiry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96819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92500"/>
          </a:bodyPr>
          <a:lstStyle/>
          <a:p>
            <a:endParaRPr lang="en-CA" dirty="0"/>
          </a:p>
          <a:p>
            <a:r>
              <a:rPr lang="en-CA" sz="3600" dirty="0" smtClean="0"/>
              <a:t>Rotate </a:t>
            </a:r>
            <a:r>
              <a:rPr lang="en-CA" sz="3600" dirty="0"/>
              <a:t>to the different </a:t>
            </a:r>
            <a:r>
              <a:rPr lang="en-CA" sz="3600" dirty="0" smtClean="0"/>
              <a:t>stations. </a:t>
            </a:r>
          </a:p>
          <a:p>
            <a:r>
              <a:rPr lang="en-CA" sz="3600" dirty="0" smtClean="0"/>
              <a:t>What </a:t>
            </a:r>
            <a:r>
              <a:rPr lang="en-CA" sz="3600" dirty="0"/>
              <a:t>questions might you have? How can you help students generate questions? </a:t>
            </a:r>
            <a:endParaRPr lang="en-CA" sz="3600" dirty="0" smtClean="0"/>
          </a:p>
          <a:p>
            <a:r>
              <a:rPr lang="en-CA" sz="3600" dirty="0" smtClean="0"/>
              <a:t>Use </a:t>
            </a:r>
            <a:r>
              <a:rPr lang="en-CA" sz="3600" dirty="0" smtClean="0"/>
              <a:t>the hand-out.  If you have done these activities before, use the chart sheets at each station to give us some further tips and techniques.</a:t>
            </a:r>
            <a:endParaRPr lang="en-CA" sz="3600" dirty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Activity Stations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328176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>
          <a:xfrm>
            <a:off x="352426" y="1463040"/>
            <a:ext cx="4902245" cy="4724400"/>
          </a:xfrm>
        </p:spPr>
        <p:txBody>
          <a:bodyPr>
            <a:noAutofit/>
          </a:bodyPr>
          <a:lstStyle/>
          <a:p>
            <a:r>
              <a:rPr lang="en-CA" sz="2400" dirty="0" smtClean="0"/>
              <a:t>Pick up the curricular competency for a grade of math and/or science that you teach.</a:t>
            </a:r>
          </a:p>
          <a:p>
            <a:r>
              <a:rPr lang="en-CA" sz="2400" dirty="0" smtClean="0"/>
              <a:t>Two tasks:</a:t>
            </a:r>
          </a:p>
          <a:p>
            <a:pPr marL="342900" indent="-342900">
              <a:buAutoNum type="arabicPeriod"/>
            </a:pPr>
            <a:r>
              <a:rPr lang="en-CA" sz="2400" dirty="0" smtClean="0"/>
              <a:t>Use a highlighter to connect the curricular competency with a core competency</a:t>
            </a:r>
          </a:p>
          <a:p>
            <a:pPr marL="342900" indent="-342900">
              <a:buAutoNum type="arabicPeriod"/>
            </a:pPr>
            <a:r>
              <a:rPr lang="en-CA" sz="2400" dirty="0" smtClean="0"/>
              <a:t>Underline curricular competencies that could be explored, learned and assessed through inquiry</a:t>
            </a:r>
            <a:endParaRPr lang="en-CA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Connecting the Competencies</a:t>
            </a:r>
            <a:endParaRPr lang="en-CA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43" r="5210"/>
          <a:stretch/>
        </p:blipFill>
        <p:spPr>
          <a:xfrm>
            <a:off x="5254671" y="1846384"/>
            <a:ext cx="3687106" cy="4435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3090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do you need?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24108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CA" dirty="0" smtClean="0"/>
              <a:t>Nov 7—Carole Fullerton</a:t>
            </a:r>
          </a:p>
          <a:p>
            <a:r>
              <a:rPr lang="en-CA" dirty="0" smtClean="0"/>
              <a:t>Nov 16—Science Fairs/Celebrations</a:t>
            </a:r>
          </a:p>
          <a:p>
            <a:r>
              <a:rPr lang="en-CA" dirty="0" smtClean="0"/>
              <a:t>District Day—what do you want?</a:t>
            </a:r>
          </a:p>
          <a:p>
            <a:r>
              <a:rPr lang="en-CA" dirty="0" smtClean="0"/>
              <a:t>Call me!  I would love to come to your school and classroom to help plan and implement the new </a:t>
            </a:r>
            <a:r>
              <a:rPr lang="en-CA" dirty="0" err="1" smtClean="0"/>
              <a:t>Sci</a:t>
            </a:r>
            <a:r>
              <a:rPr lang="en-CA" dirty="0" smtClean="0"/>
              <a:t> and Math curricula!</a:t>
            </a:r>
          </a:p>
          <a:p>
            <a:r>
              <a:rPr lang="en-CA" dirty="0" smtClean="0">
                <a:hlinkClick r:id="rId2"/>
              </a:rPr>
              <a:t>Donna.Morgan@sd41.bc.ca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Coming up in Science and Math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277819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en-CA" dirty="0" smtClean="0"/>
              <a:t>“Productive Talk” </a:t>
            </a:r>
            <a:r>
              <a:rPr lang="en-CA" dirty="0"/>
              <a:t>(Primary): </a:t>
            </a:r>
            <a:r>
              <a:rPr lang="en-CA" dirty="0">
                <a:hlinkClick r:id="rId2"/>
              </a:rPr>
              <a:t>http://</a:t>
            </a:r>
            <a:r>
              <a:rPr lang="en-CA" dirty="0" smtClean="0">
                <a:hlinkClick r:id="rId2"/>
              </a:rPr>
              <a:t>ltd.edc.org/using-video-analysis-support-preschool-science-and-language-teaching-part-2</a:t>
            </a:r>
            <a:endParaRPr lang="en-CA" dirty="0" smtClean="0"/>
          </a:p>
          <a:p>
            <a:r>
              <a:rPr lang="en-CA" dirty="0" smtClean="0"/>
              <a:t>Inquiry Based Science (Video and/or transcript </a:t>
            </a:r>
            <a:r>
              <a:rPr lang="en-CA" dirty="0"/>
              <a:t>for visual learners): </a:t>
            </a:r>
            <a:r>
              <a:rPr lang="en-CA" dirty="0">
                <a:hlinkClick r:id="rId3"/>
              </a:rPr>
              <a:t>https://</a:t>
            </a:r>
            <a:r>
              <a:rPr lang="en-CA" dirty="0" smtClean="0">
                <a:hlinkClick r:id="rId3"/>
              </a:rPr>
              <a:t>www.edutopia.org/practice/inquiry-based-learning-science-classroom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Useful Resources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550059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ylar">
  <a:themeElements>
    <a:clrScheme name="Mylar">
      <a:dk1>
        <a:srgbClr val="000000"/>
      </a:dk1>
      <a:lt1>
        <a:srgbClr val="FFFFFF"/>
      </a:lt1>
      <a:dk2>
        <a:srgbClr val="656162"/>
      </a:dk2>
      <a:lt2>
        <a:srgbClr val="E0DACC"/>
      </a:lt2>
      <a:accent1>
        <a:srgbClr val="4A5A7A"/>
      </a:accent1>
      <a:accent2>
        <a:srgbClr val="F7BD40"/>
      </a:accent2>
      <a:accent3>
        <a:srgbClr val="975C00"/>
      </a:accent3>
      <a:accent4>
        <a:srgbClr val="754D41"/>
      </a:accent4>
      <a:accent5>
        <a:srgbClr val="838995"/>
      </a:accent5>
      <a:accent6>
        <a:srgbClr val="687B66"/>
      </a:accent6>
      <a:hlink>
        <a:srgbClr val="B5740B"/>
      </a:hlink>
      <a:folHlink>
        <a:srgbClr val="7483A0"/>
      </a:folHlink>
    </a:clrScheme>
    <a:fontScheme name="Mylar">
      <a:maj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华文楷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ylar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innerShdw blurRad="50800" dist="25400" dir="13500000">
              <a:srgbClr val="000000">
                <a:alpha val="75000"/>
              </a:srgbClr>
            </a:innerShdw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25400" h="508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tint val="100000"/>
                <a:shade val="30000"/>
                <a:alpha val="100000"/>
                <a:satMod val="255000"/>
                <a:lumMod val="100000"/>
              </a:schemeClr>
            </a:gs>
          </a:gsLst>
          <a:path path="circle">
            <a:fillToRect l="50000" t="-80000" r="50000" b="18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lumMod val="80000"/>
              </a:schemeClr>
              <a:schemeClr val="phClr">
                <a:tint val="50000"/>
                <a:lumMod val="15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TM01790491[[fn=Mylar]]</Template>
  <TotalTime>1627</TotalTime>
  <Words>381</Words>
  <Application>Microsoft Office PowerPoint</Application>
  <PresentationFormat>On-screen Show (4:3)</PresentationFormat>
  <Paragraphs>43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Arial</vt:lpstr>
      <vt:lpstr>Corbel</vt:lpstr>
      <vt:lpstr>Tahoma</vt:lpstr>
      <vt:lpstr>Tunga</vt:lpstr>
      <vt:lpstr>Mylar</vt:lpstr>
      <vt:lpstr>PowerPoint Presentation</vt:lpstr>
      <vt:lpstr>Agenda</vt:lpstr>
      <vt:lpstr>What’s new in Science?</vt:lpstr>
      <vt:lpstr>What’s new in math?</vt:lpstr>
      <vt:lpstr>What is Inquiry?</vt:lpstr>
      <vt:lpstr>The Inquiry Cycle--EER</vt:lpstr>
      <vt:lpstr>The Inquiry Cycle—7 E</vt:lpstr>
      <vt:lpstr>Stimulating Inquiry</vt:lpstr>
      <vt:lpstr>Activity Stations</vt:lpstr>
      <vt:lpstr>Connecting the Competencies</vt:lpstr>
      <vt:lpstr>What do you need?</vt:lpstr>
      <vt:lpstr>Coming up in Science and Math</vt:lpstr>
      <vt:lpstr>Useful Resources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Donna</dc:creator>
  <cp:lastModifiedBy>Donna Morgan</cp:lastModifiedBy>
  <cp:revision>11</cp:revision>
  <dcterms:created xsi:type="dcterms:W3CDTF">2017-10-22T14:12:30Z</dcterms:created>
  <dcterms:modified xsi:type="dcterms:W3CDTF">2017-10-24T18:58:53Z</dcterms:modified>
</cp:coreProperties>
</file>