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16"/>
  </p:notesMasterIdLst>
  <p:sldIdLst>
    <p:sldId id="256" r:id="rId2"/>
    <p:sldId id="257" r:id="rId3"/>
    <p:sldId id="269" r:id="rId4"/>
    <p:sldId id="264" r:id="rId5"/>
    <p:sldId id="258" r:id="rId6"/>
    <p:sldId id="261" r:id="rId7"/>
    <p:sldId id="263" r:id="rId8"/>
    <p:sldId id="259" r:id="rId9"/>
    <p:sldId id="262" r:id="rId10"/>
    <p:sldId id="265" r:id="rId11"/>
    <p:sldId id="266" r:id="rId12"/>
    <p:sldId id="270" r:id="rId13"/>
    <p:sldId id="268" r:id="rId14"/>
    <p:sldId id="26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33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798" autoAdjust="0"/>
  </p:normalViewPr>
  <p:slideViewPr>
    <p:cSldViewPr>
      <p:cViewPr>
        <p:scale>
          <a:sx n="77" d="100"/>
          <a:sy n="77" d="100"/>
        </p:scale>
        <p:origin x="-68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A17833-BE49-45B9-A74F-19DBCFBE3B6A}" type="doc">
      <dgm:prSet loTypeId="urn:microsoft.com/office/officeart/2005/8/layout/chevron2" loCatId="list" qsTypeId="urn:microsoft.com/office/officeart/2005/8/quickstyle/3d7" qsCatId="3D" csTypeId="urn:microsoft.com/office/officeart/2005/8/colors/accent3_1" csCatId="accent3" phldr="1"/>
      <dgm:spPr/>
      <dgm:t>
        <a:bodyPr/>
        <a:lstStyle/>
        <a:p>
          <a:endParaRPr lang="en-US"/>
        </a:p>
      </dgm:t>
    </dgm:pt>
    <dgm:pt modelId="{C8AB3166-B832-489F-9839-DD133A6EAEA9}">
      <dgm:prSet phldrT="[Text]"/>
      <dgm:spPr/>
      <dgm:t>
        <a:bodyPr/>
        <a:lstStyle/>
        <a:p>
          <a:r>
            <a:rPr lang="en-CA" dirty="0" smtClean="0"/>
            <a:t>Dig more wells</a:t>
          </a:r>
          <a:endParaRPr lang="en-US" dirty="0"/>
        </a:p>
      </dgm:t>
    </dgm:pt>
    <dgm:pt modelId="{76FDFF24-6B18-4DBF-A59B-115F92CC740D}" type="parTrans" cxnId="{E297CA86-2169-41C6-84B3-6EF300F97C14}">
      <dgm:prSet/>
      <dgm:spPr/>
      <dgm:t>
        <a:bodyPr/>
        <a:lstStyle/>
        <a:p>
          <a:endParaRPr lang="en-US"/>
        </a:p>
      </dgm:t>
    </dgm:pt>
    <dgm:pt modelId="{25A20EF1-12E5-491B-B02F-178550CA1C11}" type="sibTrans" cxnId="{E297CA86-2169-41C6-84B3-6EF300F97C14}">
      <dgm:prSet/>
      <dgm:spPr/>
      <dgm:t>
        <a:bodyPr/>
        <a:lstStyle/>
        <a:p>
          <a:endParaRPr lang="en-US"/>
        </a:p>
      </dgm:t>
    </dgm:pt>
    <dgm:pt modelId="{76E8BC88-C4DB-47A8-AB4D-F36C34713213}">
      <dgm:prSet phldrT="[Text]" custT="1"/>
      <dgm:spPr/>
      <dgm:t>
        <a:bodyPr/>
        <a:lstStyle/>
        <a:p>
          <a:r>
            <a:rPr lang="en-CA" sz="1400" dirty="0" smtClean="0"/>
            <a:t>Prevents large animals from stepping in the water</a:t>
          </a:r>
          <a:r>
            <a:rPr lang="en-CA" sz="1600" dirty="0" smtClean="0"/>
            <a:t> </a:t>
          </a:r>
          <a:endParaRPr lang="en-US" sz="1600" dirty="0"/>
        </a:p>
      </dgm:t>
    </dgm:pt>
    <dgm:pt modelId="{FCAA0115-6B95-45CF-A4EC-1A9B7599E513}" type="parTrans" cxnId="{41D990C5-18D4-4F23-B644-B77CFB3E016D}">
      <dgm:prSet/>
      <dgm:spPr/>
      <dgm:t>
        <a:bodyPr/>
        <a:lstStyle/>
        <a:p>
          <a:endParaRPr lang="en-US"/>
        </a:p>
      </dgm:t>
    </dgm:pt>
    <dgm:pt modelId="{C0334980-B791-4045-9A6F-82AA686E15CA}" type="sibTrans" cxnId="{41D990C5-18D4-4F23-B644-B77CFB3E016D}">
      <dgm:prSet/>
      <dgm:spPr/>
      <dgm:t>
        <a:bodyPr/>
        <a:lstStyle/>
        <a:p>
          <a:endParaRPr lang="en-US"/>
        </a:p>
      </dgm:t>
    </dgm:pt>
    <dgm:pt modelId="{18A0A269-0E8B-46EC-9295-849C2C24C2C3}">
      <dgm:prSet phldrT="[Text]" custT="1"/>
      <dgm:spPr/>
      <dgm:t>
        <a:bodyPr/>
        <a:lstStyle/>
        <a:p>
          <a:r>
            <a:rPr lang="en-CA" sz="1400" dirty="0" smtClean="0"/>
            <a:t>More convenient (some even struggle to find mud puddles)  </a:t>
          </a:r>
          <a:endParaRPr lang="en-US" sz="1400" dirty="0"/>
        </a:p>
      </dgm:t>
    </dgm:pt>
    <dgm:pt modelId="{A69E103A-BA63-4521-AB77-82B871F76F4A}" type="parTrans" cxnId="{E5BFC002-4F1A-44BC-9D7D-EFFF05A5D88F}">
      <dgm:prSet/>
      <dgm:spPr/>
      <dgm:t>
        <a:bodyPr/>
        <a:lstStyle/>
        <a:p>
          <a:endParaRPr lang="en-US"/>
        </a:p>
      </dgm:t>
    </dgm:pt>
    <dgm:pt modelId="{144736B2-2963-440F-9073-8B8FADF538D0}" type="sibTrans" cxnId="{E5BFC002-4F1A-44BC-9D7D-EFFF05A5D88F}">
      <dgm:prSet/>
      <dgm:spPr/>
      <dgm:t>
        <a:bodyPr/>
        <a:lstStyle/>
        <a:p>
          <a:endParaRPr lang="en-US"/>
        </a:p>
      </dgm:t>
    </dgm:pt>
    <dgm:pt modelId="{973B0591-A663-4C60-8CC4-F21F181DC6F2}">
      <dgm:prSet phldrT="[Text]"/>
      <dgm:spPr/>
      <dgm:t>
        <a:bodyPr/>
        <a:lstStyle/>
        <a:p>
          <a:r>
            <a:rPr lang="en-CA" dirty="0" smtClean="0"/>
            <a:t>Find builders</a:t>
          </a:r>
          <a:endParaRPr lang="en-US" dirty="0"/>
        </a:p>
      </dgm:t>
    </dgm:pt>
    <dgm:pt modelId="{432E2624-11B9-4F13-A5FA-7B4E3B462C86}" type="parTrans" cxnId="{27A00D9A-7806-452B-A29B-2E9DF95494B6}">
      <dgm:prSet/>
      <dgm:spPr/>
      <dgm:t>
        <a:bodyPr/>
        <a:lstStyle/>
        <a:p>
          <a:endParaRPr lang="en-US"/>
        </a:p>
      </dgm:t>
    </dgm:pt>
    <dgm:pt modelId="{6B997421-EC0B-428D-8C15-B3A85B29A597}" type="sibTrans" cxnId="{27A00D9A-7806-452B-A29B-2E9DF95494B6}">
      <dgm:prSet/>
      <dgm:spPr/>
      <dgm:t>
        <a:bodyPr/>
        <a:lstStyle/>
        <a:p>
          <a:endParaRPr lang="en-US"/>
        </a:p>
      </dgm:t>
    </dgm:pt>
    <dgm:pt modelId="{1CF48775-5D06-41F9-BA7B-A993F35F24E1}">
      <dgm:prSet phldrT="[Text]" custT="1"/>
      <dgm:spPr/>
      <dgm:t>
        <a:bodyPr/>
        <a:lstStyle/>
        <a:p>
          <a:r>
            <a:rPr lang="en-CA" sz="1400" dirty="0" smtClean="0"/>
            <a:t>Sometimes when the filtration devices break nobody can repair them </a:t>
          </a:r>
          <a:endParaRPr lang="en-US" sz="1400" dirty="0"/>
        </a:p>
      </dgm:t>
    </dgm:pt>
    <dgm:pt modelId="{9511142C-8AB5-4398-9BB4-78DB5C3F4C62}" type="parTrans" cxnId="{8B2FF6F3-03B5-4F72-922F-EB4FD1E4EEBC}">
      <dgm:prSet/>
      <dgm:spPr/>
      <dgm:t>
        <a:bodyPr/>
        <a:lstStyle/>
        <a:p>
          <a:endParaRPr lang="en-US"/>
        </a:p>
      </dgm:t>
    </dgm:pt>
    <dgm:pt modelId="{02BA31F8-A40D-4393-95A6-BC4305AB9811}" type="sibTrans" cxnId="{8B2FF6F3-03B5-4F72-922F-EB4FD1E4EEBC}">
      <dgm:prSet/>
      <dgm:spPr/>
      <dgm:t>
        <a:bodyPr/>
        <a:lstStyle/>
        <a:p>
          <a:endParaRPr lang="en-US"/>
        </a:p>
      </dgm:t>
    </dgm:pt>
    <dgm:pt modelId="{25BCA426-441E-46B4-8CB3-3A56FA0D4E69}">
      <dgm:prSet phldrT="[Text]" custT="1"/>
      <dgm:spPr/>
      <dgm:t>
        <a:bodyPr/>
        <a:lstStyle/>
        <a:p>
          <a:r>
            <a:rPr lang="en-CA" sz="1400" dirty="0" smtClean="0"/>
            <a:t>This will also help villages to make their own water filters in the future</a:t>
          </a:r>
          <a:endParaRPr lang="en-US" sz="1400" dirty="0"/>
        </a:p>
      </dgm:t>
    </dgm:pt>
    <dgm:pt modelId="{CABA4EC5-4926-4E97-8225-6B919DE7A6C8}" type="parTrans" cxnId="{5E136EBE-BA21-4C0D-87FD-193F5ED0D19D}">
      <dgm:prSet/>
      <dgm:spPr/>
      <dgm:t>
        <a:bodyPr/>
        <a:lstStyle/>
        <a:p>
          <a:endParaRPr lang="en-US"/>
        </a:p>
      </dgm:t>
    </dgm:pt>
    <dgm:pt modelId="{EB6CA105-F858-435B-90CC-91596C448C30}" type="sibTrans" cxnId="{5E136EBE-BA21-4C0D-87FD-193F5ED0D19D}">
      <dgm:prSet/>
      <dgm:spPr/>
      <dgm:t>
        <a:bodyPr/>
        <a:lstStyle/>
        <a:p>
          <a:endParaRPr lang="en-US"/>
        </a:p>
      </dgm:t>
    </dgm:pt>
    <dgm:pt modelId="{6F196D2A-0553-4EC9-800D-79CE468B8439}">
      <dgm:prSet phldrT="[Text]" custT="1"/>
      <dgm:spPr/>
      <dgm:t>
        <a:bodyPr/>
        <a:lstStyle/>
        <a:p>
          <a:r>
            <a:rPr lang="en-CA" sz="1100" dirty="0" smtClean="0"/>
            <a:t>Supply people with cleaner tools</a:t>
          </a:r>
          <a:endParaRPr lang="en-US" sz="1100" dirty="0"/>
        </a:p>
      </dgm:t>
    </dgm:pt>
    <dgm:pt modelId="{DD94A233-7A5A-44D2-9E77-306377E18027}" type="parTrans" cxnId="{9548283D-A652-41DE-80F1-26E1EE651FBE}">
      <dgm:prSet/>
      <dgm:spPr/>
      <dgm:t>
        <a:bodyPr/>
        <a:lstStyle/>
        <a:p>
          <a:endParaRPr lang="en-US"/>
        </a:p>
      </dgm:t>
    </dgm:pt>
    <dgm:pt modelId="{3C98D18B-D65F-4EF6-8B41-FC7A49FF61B3}" type="sibTrans" cxnId="{9548283D-A652-41DE-80F1-26E1EE651FBE}">
      <dgm:prSet/>
      <dgm:spPr/>
      <dgm:t>
        <a:bodyPr/>
        <a:lstStyle/>
        <a:p>
          <a:endParaRPr lang="en-US"/>
        </a:p>
      </dgm:t>
    </dgm:pt>
    <dgm:pt modelId="{4158BF71-4F6D-4808-8E1C-C40A1A74E80B}">
      <dgm:prSet phldrT="[Text]" custT="1"/>
      <dgm:spPr/>
      <dgm:t>
        <a:bodyPr/>
        <a:lstStyle/>
        <a:p>
          <a:r>
            <a:rPr lang="en-CA" sz="1400" dirty="0" smtClean="0"/>
            <a:t>Buckets being clean or not has an impact on the water being clean</a:t>
          </a:r>
          <a:endParaRPr lang="en-US" sz="1400" dirty="0"/>
        </a:p>
      </dgm:t>
    </dgm:pt>
    <dgm:pt modelId="{5F3E5410-D5BD-48F5-A943-BFB85A743EA1}" type="parTrans" cxnId="{5F13C1B2-771C-4D52-BAD9-D0162C2A57B5}">
      <dgm:prSet/>
      <dgm:spPr/>
      <dgm:t>
        <a:bodyPr/>
        <a:lstStyle/>
        <a:p>
          <a:endParaRPr lang="en-US"/>
        </a:p>
      </dgm:t>
    </dgm:pt>
    <dgm:pt modelId="{5DD350C3-8439-4455-8630-C53A086BABBE}" type="sibTrans" cxnId="{5F13C1B2-771C-4D52-BAD9-D0162C2A57B5}">
      <dgm:prSet/>
      <dgm:spPr/>
      <dgm:t>
        <a:bodyPr/>
        <a:lstStyle/>
        <a:p>
          <a:endParaRPr lang="en-US"/>
        </a:p>
      </dgm:t>
    </dgm:pt>
    <dgm:pt modelId="{30FC07AA-1D11-4FC4-978E-0F50A7FF0425}">
      <dgm:prSet phldrT="[Text]" custT="1"/>
      <dgm:spPr/>
      <dgm:t>
        <a:bodyPr/>
        <a:lstStyle/>
        <a:p>
          <a:r>
            <a:rPr lang="en-CA" sz="1400" dirty="0" smtClean="0"/>
            <a:t>Use proper protection tools on existing wells to prevent rats and roaches falling in the well</a:t>
          </a:r>
          <a:endParaRPr lang="en-US" sz="1400" dirty="0"/>
        </a:p>
      </dgm:t>
    </dgm:pt>
    <dgm:pt modelId="{EB887C7F-B09C-47BE-B2FB-61C9974F5797}" type="parTrans" cxnId="{EAF477D9-25F5-445A-9B7E-E6D4823C2E8A}">
      <dgm:prSet/>
      <dgm:spPr/>
      <dgm:t>
        <a:bodyPr/>
        <a:lstStyle/>
        <a:p>
          <a:endParaRPr lang="en-US"/>
        </a:p>
      </dgm:t>
    </dgm:pt>
    <dgm:pt modelId="{F0002B24-797B-42BC-8283-F617F10F9A3B}" type="sibTrans" cxnId="{EAF477D9-25F5-445A-9B7E-E6D4823C2E8A}">
      <dgm:prSet/>
      <dgm:spPr/>
      <dgm:t>
        <a:bodyPr/>
        <a:lstStyle/>
        <a:p>
          <a:endParaRPr lang="en-US"/>
        </a:p>
      </dgm:t>
    </dgm:pt>
    <dgm:pt modelId="{16F52708-F15F-4EC2-9BC8-0B391FC97F03}">
      <dgm:prSet/>
      <dgm:spPr/>
      <dgm:t>
        <a:bodyPr/>
        <a:lstStyle/>
        <a:p>
          <a:r>
            <a:rPr lang="en-CA" dirty="0" smtClean="0"/>
            <a:t>Use trucks to haul the water </a:t>
          </a:r>
          <a:endParaRPr lang="en-US" dirty="0"/>
        </a:p>
      </dgm:t>
    </dgm:pt>
    <dgm:pt modelId="{71ACB78C-E3A1-47A1-AB99-E1F9C0920960}" type="parTrans" cxnId="{4D2A3925-D9EE-4F72-B050-ACD08D4EC8EA}">
      <dgm:prSet/>
      <dgm:spPr/>
      <dgm:t>
        <a:bodyPr/>
        <a:lstStyle/>
        <a:p>
          <a:endParaRPr lang="en-US"/>
        </a:p>
      </dgm:t>
    </dgm:pt>
    <dgm:pt modelId="{DD90F9B0-378A-495D-82E1-36A6ED52BC56}" type="sibTrans" cxnId="{4D2A3925-D9EE-4F72-B050-ACD08D4EC8EA}">
      <dgm:prSet/>
      <dgm:spPr/>
      <dgm:t>
        <a:bodyPr/>
        <a:lstStyle/>
        <a:p>
          <a:endParaRPr lang="en-US"/>
        </a:p>
      </dgm:t>
    </dgm:pt>
    <dgm:pt modelId="{EA39BE56-7FD6-4964-94CB-F270A0D04C81}">
      <dgm:prSet custT="1"/>
      <dgm:spPr/>
      <dgm:t>
        <a:bodyPr/>
        <a:lstStyle/>
        <a:p>
          <a:r>
            <a:rPr lang="en-CA" sz="1400" dirty="0" smtClean="0"/>
            <a:t>Water is VERY heavy</a:t>
          </a:r>
          <a:endParaRPr lang="en-US" sz="1400" dirty="0"/>
        </a:p>
      </dgm:t>
    </dgm:pt>
    <dgm:pt modelId="{1EF4042D-5D65-4DF3-A3E0-4E00F15C9B01}" type="parTrans" cxnId="{A4F18BB0-5FC4-4D50-B176-F9A307BEFAF4}">
      <dgm:prSet/>
      <dgm:spPr/>
      <dgm:t>
        <a:bodyPr/>
        <a:lstStyle/>
        <a:p>
          <a:endParaRPr lang="en-US"/>
        </a:p>
      </dgm:t>
    </dgm:pt>
    <dgm:pt modelId="{7EC4C16B-0CD3-4C37-958C-83FD2A14DAF4}" type="sibTrans" cxnId="{A4F18BB0-5FC4-4D50-B176-F9A307BEFAF4}">
      <dgm:prSet/>
      <dgm:spPr/>
      <dgm:t>
        <a:bodyPr/>
        <a:lstStyle/>
        <a:p>
          <a:endParaRPr lang="en-US"/>
        </a:p>
      </dgm:t>
    </dgm:pt>
    <dgm:pt modelId="{C33CECA9-980C-473B-9376-2E9CCB68AEE8}">
      <dgm:prSet custT="1"/>
      <dgm:spPr/>
      <dgm:t>
        <a:bodyPr/>
        <a:lstStyle/>
        <a:p>
          <a:r>
            <a:rPr lang="en-CA" sz="1400" dirty="0" smtClean="0"/>
            <a:t>Most females spend a lot of time walking to and from their water source</a:t>
          </a:r>
          <a:endParaRPr lang="en-US" sz="1400" dirty="0"/>
        </a:p>
      </dgm:t>
    </dgm:pt>
    <dgm:pt modelId="{F50A70CA-8E0C-4EE6-B17D-A1753AF751EC}" type="sibTrans" cxnId="{8F4121C5-BF12-428A-9A6A-1DCEFD14004A}">
      <dgm:prSet/>
      <dgm:spPr/>
      <dgm:t>
        <a:bodyPr/>
        <a:lstStyle/>
        <a:p>
          <a:endParaRPr lang="en-US"/>
        </a:p>
      </dgm:t>
    </dgm:pt>
    <dgm:pt modelId="{986132AE-C91F-4BCA-AC0F-879B27D62B36}" type="parTrans" cxnId="{8F4121C5-BF12-428A-9A6A-1DCEFD14004A}">
      <dgm:prSet/>
      <dgm:spPr/>
      <dgm:t>
        <a:bodyPr/>
        <a:lstStyle/>
        <a:p>
          <a:endParaRPr lang="en-US"/>
        </a:p>
      </dgm:t>
    </dgm:pt>
    <dgm:pt modelId="{2161904C-5F3B-470B-BF34-93D95A0DECBE}" type="pres">
      <dgm:prSet presAssocID="{DFA17833-BE49-45B9-A74F-19DBCFBE3B6A}" presName="linearFlow" presStyleCnt="0">
        <dgm:presLayoutVars>
          <dgm:dir/>
          <dgm:animLvl val="lvl"/>
          <dgm:resizeHandles val="exact"/>
        </dgm:presLayoutVars>
      </dgm:prSet>
      <dgm:spPr/>
      <dgm:t>
        <a:bodyPr/>
        <a:lstStyle/>
        <a:p>
          <a:endParaRPr lang="en-CA"/>
        </a:p>
      </dgm:t>
    </dgm:pt>
    <dgm:pt modelId="{53F64DFF-E5A6-455D-9F57-3796E776B04D}" type="pres">
      <dgm:prSet presAssocID="{C8AB3166-B832-489F-9839-DD133A6EAEA9}" presName="composite" presStyleCnt="0"/>
      <dgm:spPr/>
      <dgm:t>
        <a:bodyPr/>
        <a:lstStyle/>
        <a:p>
          <a:endParaRPr lang="en-CA"/>
        </a:p>
      </dgm:t>
    </dgm:pt>
    <dgm:pt modelId="{232A60A1-BA9F-454E-AE91-E5ED78475C58}" type="pres">
      <dgm:prSet presAssocID="{C8AB3166-B832-489F-9839-DD133A6EAEA9}" presName="parentText" presStyleLbl="alignNode1" presStyleIdx="0" presStyleCnt="4">
        <dgm:presLayoutVars>
          <dgm:chMax val="1"/>
          <dgm:bulletEnabled val="1"/>
        </dgm:presLayoutVars>
      </dgm:prSet>
      <dgm:spPr/>
      <dgm:t>
        <a:bodyPr/>
        <a:lstStyle/>
        <a:p>
          <a:endParaRPr lang="en-US"/>
        </a:p>
      </dgm:t>
    </dgm:pt>
    <dgm:pt modelId="{FD24C0FF-2C86-4F87-B531-98F1EC8007A4}" type="pres">
      <dgm:prSet presAssocID="{C8AB3166-B832-489F-9839-DD133A6EAEA9}" presName="descendantText" presStyleLbl="alignAcc1" presStyleIdx="0" presStyleCnt="4" custLinFactNeighborX="-264" custLinFactNeighborY="-372">
        <dgm:presLayoutVars>
          <dgm:bulletEnabled val="1"/>
        </dgm:presLayoutVars>
      </dgm:prSet>
      <dgm:spPr/>
      <dgm:t>
        <a:bodyPr/>
        <a:lstStyle/>
        <a:p>
          <a:endParaRPr lang="en-US"/>
        </a:p>
      </dgm:t>
    </dgm:pt>
    <dgm:pt modelId="{CA0CCE0A-B6AC-42ED-AE00-EB7B901E2064}" type="pres">
      <dgm:prSet presAssocID="{25A20EF1-12E5-491B-B02F-178550CA1C11}" presName="sp" presStyleCnt="0"/>
      <dgm:spPr/>
      <dgm:t>
        <a:bodyPr/>
        <a:lstStyle/>
        <a:p>
          <a:endParaRPr lang="en-CA"/>
        </a:p>
      </dgm:t>
    </dgm:pt>
    <dgm:pt modelId="{420EF23F-46A8-4597-A1E4-3974773E46A6}" type="pres">
      <dgm:prSet presAssocID="{973B0591-A663-4C60-8CC4-F21F181DC6F2}" presName="composite" presStyleCnt="0"/>
      <dgm:spPr/>
      <dgm:t>
        <a:bodyPr/>
        <a:lstStyle/>
        <a:p>
          <a:endParaRPr lang="en-CA"/>
        </a:p>
      </dgm:t>
    </dgm:pt>
    <dgm:pt modelId="{4072C894-B14A-4207-89B8-BCD809ED6379}" type="pres">
      <dgm:prSet presAssocID="{973B0591-A663-4C60-8CC4-F21F181DC6F2}" presName="parentText" presStyleLbl="alignNode1" presStyleIdx="1" presStyleCnt="4">
        <dgm:presLayoutVars>
          <dgm:chMax val="1"/>
          <dgm:bulletEnabled val="1"/>
        </dgm:presLayoutVars>
      </dgm:prSet>
      <dgm:spPr/>
      <dgm:t>
        <a:bodyPr/>
        <a:lstStyle/>
        <a:p>
          <a:endParaRPr lang="en-US"/>
        </a:p>
      </dgm:t>
    </dgm:pt>
    <dgm:pt modelId="{2958C058-9052-4AC8-9983-6653D37366E9}" type="pres">
      <dgm:prSet presAssocID="{973B0591-A663-4C60-8CC4-F21F181DC6F2}" presName="descendantText" presStyleLbl="alignAcc1" presStyleIdx="1" presStyleCnt="4">
        <dgm:presLayoutVars>
          <dgm:bulletEnabled val="1"/>
        </dgm:presLayoutVars>
      </dgm:prSet>
      <dgm:spPr/>
      <dgm:t>
        <a:bodyPr/>
        <a:lstStyle/>
        <a:p>
          <a:endParaRPr lang="en-US"/>
        </a:p>
      </dgm:t>
    </dgm:pt>
    <dgm:pt modelId="{8EA66F16-9AE3-4409-AFA0-F68A797C9BE3}" type="pres">
      <dgm:prSet presAssocID="{6B997421-EC0B-428D-8C15-B3A85B29A597}" presName="sp" presStyleCnt="0"/>
      <dgm:spPr/>
      <dgm:t>
        <a:bodyPr/>
        <a:lstStyle/>
        <a:p>
          <a:endParaRPr lang="en-CA"/>
        </a:p>
      </dgm:t>
    </dgm:pt>
    <dgm:pt modelId="{4D186146-3B3C-4471-815C-1DB25C5A45A0}" type="pres">
      <dgm:prSet presAssocID="{6F196D2A-0553-4EC9-800D-79CE468B8439}" presName="composite" presStyleCnt="0"/>
      <dgm:spPr/>
      <dgm:t>
        <a:bodyPr/>
        <a:lstStyle/>
        <a:p>
          <a:endParaRPr lang="en-CA"/>
        </a:p>
      </dgm:t>
    </dgm:pt>
    <dgm:pt modelId="{2D29B04E-2F65-4674-9098-477918811CBA}" type="pres">
      <dgm:prSet presAssocID="{6F196D2A-0553-4EC9-800D-79CE468B8439}" presName="parentText" presStyleLbl="alignNode1" presStyleIdx="2" presStyleCnt="4">
        <dgm:presLayoutVars>
          <dgm:chMax val="1"/>
          <dgm:bulletEnabled val="1"/>
        </dgm:presLayoutVars>
      </dgm:prSet>
      <dgm:spPr/>
      <dgm:t>
        <a:bodyPr/>
        <a:lstStyle/>
        <a:p>
          <a:endParaRPr lang="en-US"/>
        </a:p>
      </dgm:t>
    </dgm:pt>
    <dgm:pt modelId="{5AEBAF79-7247-4573-98AB-3A56ABAE3D05}" type="pres">
      <dgm:prSet presAssocID="{6F196D2A-0553-4EC9-800D-79CE468B8439}" presName="descendantText" presStyleLbl="alignAcc1" presStyleIdx="2" presStyleCnt="4">
        <dgm:presLayoutVars>
          <dgm:bulletEnabled val="1"/>
        </dgm:presLayoutVars>
      </dgm:prSet>
      <dgm:spPr/>
      <dgm:t>
        <a:bodyPr/>
        <a:lstStyle/>
        <a:p>
          <a:endParaRPr lang="en-US"/>
        </a:p>
      </dgm:t>
    </dgm:pt>
    <dgm:pt modelId="{DD84B490-9450-49DF-AD57-1F4F0BD08E48}" type="pres">
      <dgm:prSet presAssocID="{3C98D18B-D65F-4EF6-8B41-FC7A49FF61B3}" presName="sp" presStyleCnt="0"/>
      <dgm:spPr/>
      <dgm:t>
        <a:bodyPr/>
        <a:lstStyle/>
        <a:p>
          <a:endParaRPr lang="en-CA"/>
        </a:p>
      </dgm:t>
    </dgm:pt>
    <dgm:pt modelId="{D5A03842-65BC-49BE-80D4-85826245C6F4}" type="pres">
      <dgm:prSet presAssocID="{16F52708-F15F-4EC2-9BC8-0B391FC97F03}" presName="composite" presStyleCnt="0"/>
      <dgm:spPr/>
      <dgm:t>
        <a:bodyPr/>
        <a:lstStyle/>
        <a:p>
          <a:endParaRPr lang="en-CA"/>
        </a:p>
      </dgm:t>
    </dgm:pt>
    <dgm:pt modelId="{F4E22B4A-3353-42DA-A11B-356F52748AA6}" type="pres">
      <dgm:prSet presAssocID="{16F52708-F15F-4EC2-9BC8-0B391FC97F03}" presName="parentText" presStyleLbl="alignNode1" presStyleIdx="3" presStyleCnt="4">
        <dgm:presLayoutVars>
          <dgm:chMax val="1"/>
          <dgm:bulletEnabled val="1"/>
        </dgm:presLayoutVars>
      </dgm:prSet>
      <dgm:spPr/>
      <dgm:t>
        <a:bodyPr/>
        <a:lstStyle/>
        <a:p>
          <a:endParaRPr lang="en-US"/>
        </a:p>
      </dgm:t>
    </dgm:pt>
    <dgm:pt modelId="{55E353CC-370F-44D4-A4CC-6B98F009F3BA}" type="pres">
      <dgm:prSet presAssocID="{16F52708-F15F-4EC2-9BC8-0B391FC97F03}" presName="descendantText" presStyleLbl="alignAcc1" presStyleIdx="3" presStyleCnt="4" custLinFactNeighborX="-264" custLinFactNeighborY="9342">
        <dgm:presLayoutVars>
          <dgm:bulletEnabled val="1"/>
        </dgm:presLayoutVars>
      </dgm:prSet>
      <dgm:spPr/>
      <dgm:t>
        <a:bodyPr/>
        <a:lstStyle/>
        <a:p>
          <a:endParaRPr lang="en-US"/>
        </a:p>
      </dgm:t>
    </dgm:pt>
  </dgm:ptLst>
  <dgm:cxnLst>
    <dgm:cxn modelId="{A4F18BB0-5FC4-4D50-B176-F9A307BEFAF4}" srcId="{16F52708-F15F-4EC2-9BC8-0B391FC97F03}" destId="{EA39BE56-7FD6-4964-94CB-F270A0D04C81}" srcOrd="0" destOrd="0" parTransId="{1EF4042D-5D65-4DF3-A3E0-4E00F15C9B01}" sibTransId="{7EC4C16B-0CD3-4C37-958C-83FD2A14DAF4}"/>
    <dgm:cxn modelId="{9548283D-A652-41DE-80F1-26E1EE651FBE}" srcId="{DFA17833-BE49-45B9-A74F-19DBCFBE3B6A}" destId="{6F196D2A-0553-4EC9-800D-79CE468B8439}" srcOrd="2" destOrd="0" parTransId="{DD94A233-7A5A-44D2-9E77-306377E18027}" sibTransId="{3C98D18B-D65F-4EF6-8B41-FC7A49FF61B3}"/>
    <dgm:cxn modelId="{E297CA86-2169-41C6-84B3-6EF300F97C14}" srcId="{DFA17833-BE49-45B9-A74F-19DBCFBE3B6A}" destId="{C8AB3166-B832-489F-9839-DD133A6EAEA9}" srcOrd="0" destOrd="0" parTransId="{76FDFF24-6B18-4DBF-A59B-115F92CC740D}" sibTransId="{25A20EF1-12E5-491B-B02F-178550CA1C11}"/>
    <dgm:cxn modelId="{FB87C402-B70D-4B78-90D6-CE3C2B25736A}" type="presOf" srcId="{C8AB3166-B832-489F-9839-DD133A6EAEA9}" destId="{232A60A1-BA9F-454E-AE91-E5ED78475C58}" srcOrd="0" destOrd="0" presId="urn:microsoft.com/office/officeart/2005/8/layout/chevron2"/>
    <dgm:cxn modelId="{E5BFC002-4F1A-44BC-9D7D-EFFF05A5D88F}" srcId="{C8AB3166-B832-489F-9839-DD133A6EAEA9}" destId="{18A0A269-0E8B-46EC-9295-849C2C24C2C3}" srcOrd="1" destOrd="0" parTransId="{A69E103A-BA63-4521-AB77-82B871F76F4A}" sibTransId="{144736B2-2963-440F-9073-8B8FADF538D0}"/>
    <dgm:cxn modelId="{FF6B7930-026C-4494-8720-02E4EF46F39B}" type="presOf" srcId="{6F196D2A-0553-4EC9-800D-79CE468B8439}" destId="{2D29B04E-2F65-4674-9098-477918811CBA}" srcOrd="0" destOrd="0" presId="urn:microsoft.com/office/officeart/2005/8/layout/chevron2"/>
    <dgm:cxn modelId="{8F4121C5-BF12-428A-9A6A-1DCEFD14004A}" srcId="{16F52708-F15F-4EC2-9BC8-0B391FC97F03}" destId="{C33CECA9-980C-473B-9376-2E9CCB68AEE8}" srcOrd="1" destOrd="0" parTransId="{986132AE-C91F-4BCA-AC0F-879B27D62B36}" sibTransId="{F50A70CA-8E0C-4EE6-B17D-A1753AF751EC}"/>
    <dgm:cxn modelId="{96525BE2-F5FD-4452-B9CD-84CC41994066}" type="presOf" srcId="{DFA17833-BE49-45B9-A74F-19DBCFBE3B6A}" destId="{2161904C-5F3B-470B-BF34-93D95A0DECBE}" srcOrd="0" destOrd="0" presId="urn:microsoft.com/office/officeart/2005/8/layout/chevron2"/>
    <dgm:cxn modelId="{4D2A3925-D9EE-4F72-B050-ACD08D4EC8EA}" srcId="{DFA17833-BE49-45B9-A74F-19DBCFBE3B6A}" destId="{16F52708-F15F-4EC2-9BC8-0B391FC97F03}" srcOrd="3" destOrd="0" parTransId="{71ACB78C-E3A1-47A1-AB99-E1F9C0920960}" sibTransId="{DD90F9B0-378A-495D-82E1-36A6ED52BC56}"/>
    <dgm:cxn modelId="{96714656-99EA-406C-B2FA-B3960FC6CA54}" type="presOf" srcId="{30FC07AA-1D11-4FC4-978E-0F50A7FF0425}" destId="{5AEBAF79-7247-4573-98AB-3A56ABAE3D05}" srcOrd="0" destOrd="1" presId="urn:microsoft.com/office/officeart/2005/8/layout/chevron2"/>
    <dgm:cxn modelId="{C877F3ED-D476-4B7D-9051-A18DA4A35E89}" type="presOf" srcId="{C33CECA9-980C-473B-9376-2E9CCB68AEE8}" destId="{55E353CC-370F-44D4-A4CC-6B98F009F3BA}" srcOrd="0" destOrd="1" presId="urn:microsoft.com/office/officeart/2005/8/layout/chevron2"/>
    <dgm:cxn modelId="{019CC513-B159-47A1-9B02-EA58AA922DBF}" type="presOf" srcId="{18A0A269-0E8B-46EC-9295-849C2C24C2C3}" destId="{FD24C0FF-2C86-4F87-B531-98F1EC8007A4}" srcOrd="0" destOrd="1" presId="urn:microsoft.com/office/officeart/2005/8/layout/chevron2"/>
    <dgm:cxn modelId="{27A00D9A-7806-452B-A29B-2E9DF95494B6}" srcId="{DFA17833-BE49-45B9-A74F-19DBCFBE3B6A}" destId="{973B0591-A663-4C60-8CC4-F21F181DC6F2}" srcOrd="1" destOrd="0" parTransId="{432E2624-11B9-4F13-A5FA-7B4E3B462C86}" sibTransId="{6B997421-EC0B-428D-8C15-B3A85B29A597}"/>
    <dgm:cxn modelId="{5E136EBE-BA21-4C0D-87FD-193F5ED0D19D}" srcId="{973B0591-A663-4C60-8CC4-F21F181DC6F2}" destId="{25BCA426-441E-46B4-8CB3-3A56FA0D4E69}" srcOrd="1" destOrd="0" parTransId="{CABA4EC5-4926-4E97-8225-6B919DE7A6C8}" sibTransId="{EB6CA105-F858-435B-90CC-91596C448C30}"/>
    <dgm:cxn modelId="{5D7175F8-0C2D-4C58-A628-973C3C2113AB}" type="presOf" srcId="{4158BF71-4F6D-4808-8E1C-C40A1A74E80B}" destId="{5AEBAF79-7247-4573-98AB-3A56ABAE3D05}" srcOrd="0" destOrd="0" presId="urn:microsoft.com/office/officeart/2005/8/layout/chevron2"/>
    <dgm:cxn modelId="{36FAB25E-023F-44DF-AC3A-EFCCB020D2DA}" type="presOf" srcId="{1CF48775-5D06-41F9-BA7B-A993F35F24E1}" destId="{2958C058-9052-4AC8-9983-6653D37366E9}" srcOrd="0" destOrd="0" presId="urn:microsoft.com/office/officeart/2005/8/layout/chevron2"/>
    <dgm:cxn modelId="{55D460F2-4B29-4C3B-B770-9D0ED9DA0E20}" type="presOf" srcId="{76E8BC88-C4DB-47A8-AB4D-F36C34713213}" destId="{FD24C0FF-2C86-4F87-B531-98F1EC8007A4}" srcOrd="0" destOrd="0" presId="urn:microsoft.com/office/officeart/2005/8/layout/chevron2"/>
    <dgm:cxn modelId="{41D990C5-18D4-4F23-B644-B77CFB3E016D}" srcId="{C8AB3166-B832-489F-9839-DD133A6EAEA9}" destId="{76E8BC88-C4DB-47A8-AB4D-F36C34713213}" srcOrd="0" destOrd="0" parTransId="{FCAA0115-6B95-45CF-A4EC-1A9B7599E513}" sibTransId="{C0334980-B791-4045-9A6F-82AA686E15CA}"/>
    <dgm:cxn modelId="{29CEB8D9-5A66-46B2-9AE1-DB6CD67D6C84}" type="presOf" srcId="{16F52708-F15F-4EC2-9BC8-0B391FC97F03}" destId="{F4E22B4A-3353-42DA-A11B-356F52748AA6}" srcOrd="0" destOrd="0" presId="urn:microsoft.com/office/officeart/2005/8/layout/chevron2"/>
    <dgm:cxn modelId="{51CB6EFC-B48E-4C96-907A-5297F2B332C3}" type="presOf" srcId="{25BCA426-441E-46B4-8CB3-3A56FA0D4E69}" destId="{2958C058-9052-4AC8-9983-6653D37366E9}" srcOrd="0" destOrd="1" presId="urn:microsoft.com/office/officeart/2005/8/layout/chevron2"/>
    <dgm:cxn modelId="{EAF477D9-25F5-445A-9B7E-E6D4823C2E8A}" srcId="{6F196D2A-0553-4EC9-800D-79CE468B8439}" destId="{30FC07AA-1D11-4FC4-978E-0F50A7FF0425}" srcOrd="1" destOrd="0" parTransId="{EB887C7F-B09C-47BE-B2FB-61C9974F5797}" sibTransId="{F0002B24-797B-42BC-8283-F617F10F9A3B}"/>
    <dgm:cxn modelId="{8B2FF6F3-03B5-4F72-922F-EB4FD1E4EEBC}" srcId="{973B0591-A663-4C60-8CC4-F21F181DC6F2}" destId="{1CF48775-5D06-41F9-BA7B-A993F35F24E1}" srcOrd="0" destOrd="0" parTransId="{9511142C-8AB5-4398-9BB4-78DB5C3F4C62}" sibTransId="{02BA31F8-A40D-4393-95A6-BC4305AB9811}"/>
    <dgm:cxn modelId="{5F13C1B2-771C-4D52-BAD9-D0162C2A57B5}" srcId="{6F196D2A-0553-4EC9-800D-79CE468B8439}" destId="{4158BF71-4F6D-4808-8E1C-C40A1A74E80B}" srcOrd="0" destOrd="0" parTransId="{5F3E5410-D5BD-48F5-A943-BFB85A743EA1}" sibTransId="{5DD350C3-8439-4455-8630-C53A086BABBE}"/>
    <dgm:cxn modelId="{6B8C168A-190D-4A00-A517-9ECFBACE4881}" type="presOf" srcId="{973B0591-A663-4C60-8CC4-F21F181DC6F2}" destId="{4072C894-B14A-4207-89B8-BCD809ED6379}" srcOrd="0" destOrd="0" presId="urn:microsoft.com/office/officeart/2005/8/layout/chevron2"/>
    <dgm:cxn modelId="{E064D3AC-3BE0-4A13-A5A4-BFD0A77E7BF2}" type="presOf" srcId="{EA39BE56-7FD6-4964-94CB-F270A0D04C81}" destId="{55E353CC-370F-44D4-A4CC-6B98F009F3BA}" srcOrd="0" destOrd="0" presId="urn:microsoft.com/office/officeart/2005/8/layout/chevron2"/>
    <dgm:cxn modelId="{C290CBE5-2248-431C-8D7B-2132E35401E7}" type="presParOf" srcId="{2161904C-5F3B-470B-BF34-93D95A0DECBE}" destId="{53F64DFF-E5A6-455D-9F57-3796E776B04D}" srcOrd="0" destOrd="0" presId="urn:microsoft.com/office/officeart/2005/8/layout/chevron2"/>
    <dgm:cxn modelId="{AE147B76-3B6A-4268-8903-B49619602CB9}" type="presParOf" srcId="{53F64DFF-E5A6-455D-9F57-3796E776B04D}" destId="{232A60A1-BA9F-454E-AE91-E5ED78475C58}" srcOrd="0" destOrd="0" presId="urn:microsoft.com/office/officeart/2005/8/layout/chevron2"/>
    <dgm:cxn modelId="{EAB4FC39-AF0F-4365-8B0E-C92DAA822563}" type="presParOf" srcId="{53F64DFF-E5A6-455D-9F57-3796E776B04D}" destId="{FD24C0FF-2C86-4F87-B531-98F1EC8007A4}" srcOrd="1" destOrd="0" presId="urn:microsoft.com/office/officeart/2005/8/layout/chevron2"/>
    <dgm:cxn modelId="{EFB0629F-3C3A-43C9-8F54-67D4D922A33E}" type="presParOf" srcId="{2161904C-5F3B-470B-BF34-93D95A0DECBE}" destId="{CA0CCE0A-B6AC-42ED-AE00-EB7B901E2064}" srcOrd="1" destOrd="0" presId="urn:microsoft.com/office/officeart/2005/8/layout/chevron2"/>
    <dgm:cxn modelId="{C95DB9EA-7AC0-4F17-BD3B-20BC9DBE70CE}" type="presParOf" srcId="{2161904C-5F3B-470B-BF34-93D95A0DECBE}" destId="{420EF23F-46A8-4597-A1E4-3974773E46A6}" srcOrd="2" destOrd="0" presId="urn:microsoft.com/office/officeart/2005/8/layout/chevron2"/>
    <dgm:cxn modelId="{F192E2D3-D878-4A04-BD21-464727BB8164}" type="presParOf" srcId="{420EF23F-46A8-4597-A1E4-3974773E46A6}" destId="{4072C894-B14A-4207-89B8-BCD809ED6379}" srcOrd="0" destOrd="0" presId="urn:microsoft.com/office/officeart/2005/8/layout/chevron2"/>
    <dgm:cxn modelId="{C529B5EB-CD5D-4C89-A56E-043AF03A851D}" type="presParOf" srcId="{420EF23F-46A8-4597-A1E4-3974773E46A6}" destId="{2958C058-9052-4AC8-9983-6653D37366E9}" srcOrd="1" destOrd="0" presId="urn:microsoft.com/office/officeart/2005/8/layout/chevron2"/>
    <dgm:cxn modelId="{B1F80A38-9753-4B08-AB41-25AEC73CF289}" type="presParOf" srcId="{2161904C-5F3B-470B-BF34-93D95A0DECBE}" destId="{8EA66F16-9AE3-4409-AFA0-F68A797C9BE3}" srcOrd="3" destOrd="0" presId="urn:microsoft.com/office/officeart/2005/8/layout/chevron2"/>
    <dgm:cxn modelId="{27AA4CDC-D880-40FC-BA49-D67DF2DF10BB}" type="presParOf" srcId="{2161904C-5F3B-470B-BF34-93D95A0DECBE}" destId="{4D186146-3B3C-4471-815C-1DB25C5A45A0}" srcOrd="4" destOrd="0" presId="urn:microsoft.com/office/officeart/2005/8/layout/chevron2"/>
    <dgm:cxn modelId="{2592AD7D-FAFA-4F81-A0C4-8742BCC02CEF}" type="presParOf" srcId="{4D186146-3B3C-4471-815C-1DB25C5A45A0}" destId="{2D29B04E-2F65-4674-9098-477918811CBA}" srcOrd="0" destOrd="0" presId="urn:microsoft.com/office/officeart/2005/8/layout/chevron2"/>
    <dgm:cxn modelId="{91B51F9C-6CEA-49D6-B3CF-577C8BE1B7BD}" type="presParOf" srcId="{4D186146-3B3C-4471-815C-1DB25C5A45A0}" destId="{5AEBAF79-7247-4573-98AB-3A56ABAE3D05}" srcOrd="1" destOrd="0" presId="urn:microsoft.com/office/officeart/2005/8/layout/chevron2"/>
    <dgm:cxn modelId="{5746F81D-A36F-4B9D-8955-67644D270606}" type="presParOf" srcId="{2161904C-5F3B-470B-BF34-93D95A0DECBE}" destId="{DD84B490-9450-49DF-AD57-1F4F0BD08E48}" srcOrd="5" destOrd="0" presId="urn:microsoft.com/office/officeart/2005/8/layout/chevron2"/>
    <dgm:cxn modelId="{466CA12F-6EB1-4A1C-90F5-BC1304A20DCE}" type="presParOf" srcId="{2161904C-5F3B-470B-BF34-93D95A0DECBE}" destId="{D5A03842-65BC-49BE-80D4-85826245C6F4}" srcOrd="6" destOrd="0" presId="urn:microsoft.com/office/officeart/2005/8/layout/chevron2"/>
    <dgm:cxn modelId="{30B356AC-CF5B-416F-9E1F-68BE62F7FB06}" type="presParOf" srcId="{D5A03842-65BC-49BE-80D4-85826245C6F4}" destId="{F4E22B4A-3353-42DA-A11B-356F52748AA6}" srcOrd="0" destOrd="0" presId="urn:microsoft.com/office/officeart/2005/8/layout/chevron2"/>
    <dgm:cxn modelId="{F58C2202-3E55-436D-BAA3-E9E5A514F29E}" type="presParOf" srcId="{D5A03842-65BC-49BE-80D4-85826245C6F4}" destId="{55E353CC-370F-44D4-A4CC-6B98F009F3BA}"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32A60A1-BA9F-454E-AE91-E5ED78475C58}">
      <dsp:nvSpPr>
        <dsp:cNvPr id="0" name=""/>
        <dsp:cNvSpPr/>
      </dsp:nvSpPr>
      <dsp:spPr>
        <a:xfrm rot="5400000">
          <a:off x="-182065" y="184995"/>
          <a:ext cx="1213771" cy="849640"/>
        </a:xfrm>
        <a:prstGeom prst="chevron">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ln>
        <a:effectLst>
          <a:outerShdw blurRad="95000" rotWithShape="0">
            <a:srgbClr val="000000">
              <a:alpha val="50000"/>
            </a:srgbClr>
          </a:outerShdw>
          <a:softEdge rad="12700"/>
        </a:effectLst>
        <a:sp3d extrusionH="50600" prstMaterial="metal">
          <a:bevelT w="101600" h="80600" prst="relaxedInset"/>
          <a:bevelB w="80600" h="80600" prst="relaxedInset"/>
        </a:sp3d>
      </dsp:spPr>
      <dsp:style>
        <a:lnRef idx="1">
          <a:scrgbClr r="0" g="0" b="0"/>
        </a:lnRef>
        <a:fillRef idx="1">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CA" sz="1200" kern="1200" dirty="0" smtClean="0"/>
            <a:t>Dig more wells</a:t>
          </a:r>
          <a:endParaRPr lang="en-US" sz="1200" kern="1200" dirty="0"/>
        </a:p>
      </dsp:txBody>
      <dsp:txXfrm rot="5400000">
        <a:off x="-182065" y="184995"/>
        <a:ext cx="1213771" cy="849640"/>
      </dsp:txXfrm>
    </dsp:sp>
    <dsp:sp modelId="{FD24C0FF-2C86-4F87-B531-98F1EC8007A4}">
      <dsp:nvSpPr>
        <dsp:cNvPr id="0" name=""/>
        <dsp:cNvSpPr/>
      </dsp:nvSpPr>
      <dsp:spPr>
        <a:xfrm rot="5400000">
          <a:off x="2609707" y="-1771503"/>
          <a:ext cx="788951" cy="4331959"/>
        </a:xfrm>
        <a:prstGeom prst="round2SameRect">
          <a:avLst/>
        </a:prstGeom>
        <a:solidFill>
          <a:schemeClr val="accent3">
            <a:alpha val="90000"/>
            <a:tint val="40000"/>
            <a:hueOff val="0"/>
            <a:satOff val="0"/>
            <a:lumOff val="0"/>
            <a:alphaOff val="0"/>
          </a:schemeClr>
        </a:solidFill>
        <a:ln w="12700" cap="flat" cmpd="sng" algn="ctr">
          <a:solidFill>
            <a:schemeClr val="accent3">
              <a:hueOff val="0"/>
              <a:satOff val="0"/>
              <a:lumOff val="0"/>
              <a:alphaOff val="0"/>
            </a:schemeClr>
          </a:solidFill>
          <a:prstDash val="solid"/>
        </a:ln>
        <a:effectLst/>
        <a:sp3d extrusionH="50600">
          <a:bevelT w="101600" h="80600"/>
          <a:bevelB w="80600" h="80600"/>
        </a:sp3d>
      </dsp:spPr>
      <dsp:style>
        <a:lnRef idx="1">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CA" sz="1400" kern="1200" dirty="0" smtClean="0"/>
            <a:t>Prevents large animals from stepping in the water</a:t>
          </a:r>
          <a:r>
            <a:rPr lang="en-CA" sz="1600" kern="1200" dirty="0" smtClean="0"/>
            <a:t> </a:t>
          </a:r>
          <a:endParaRPr lang="en-US" sz="1600" kern="1200" dirty="0"/>
        </a:p>
        <a:p>
          <a:pPr marL="114300" lvl="1" indent="-114300" algn="l" defTabSz="622300">
            <a:lnSpc>
              <a:spcPct val="90000"/>
            </a:lnSpc>
            <a:spcBef>
              <a:spcPct val="0"/>
            </a:spcBef>
            <a:spcAft>
              <a:spcPct val="15000"/>
            </a:spcAft>
            <a:buChar char="••"/>
          </a:pPr>
          <a:r>
            <a:rPr lang="en-CA" sz="1400" kern="1200" dirty="0" smtClean="0"/>
            <a:t>More convenient (some even struggle to find mud puddles)  </a:t>
          </a:r>
          <a:endParaRPr lang="en-US" sz="1400" kern="1200" dirty="0"/>
        </a:p>
      </dsp:txBody>
      <dsp:txXfrm rot="5400000">
        <a:off x="2609707" y="-1771503"/>
        <a:ext cx="788951" cy="4331959"/>
      </dsp:txXfrm>
    </dsp:sp>
    <dsp:sp modelId="{4072C894-B14A-4207-89B8-BCD809ED6379}">
      <dsp:nvSpPr>
        <dsp:cNvPr id="0" name=""/>
        <dsp:cNvSpPr/>
      </dsp:nvSpPr>
      <dsp:spPr>
        <a:xfrm rot="5400000">
          <a:off x="-182065" y="1251651"/>
          <a:ext cx="1213771" cy="849640"/>
        </a:xfrm>
        <a:prstGeom prst="chevron">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ln>
        <a:effectLst>
          <a:outerShdw blurRad="95000" rotWithShape="0">
            <a:srgbClr val="000000">
              <a:alpha val="50000"/>
            </a:srgbClr>
          </a:outerShdw>
          <a:softEdge rad="12700"/>
        </a:effectLst>
        <a:sp3d extrusionH="50600" prstMaterial="metal">
          <a:bevelT w="101600" h="80600" prst="relaxedInset"/>
          <a:bevelB w="80600" h="80600" prst="relaxedInset"/>
        </a:sp3d>
      </dsp:spPr>
      <dsp:style>
        <a:lnRef idx="1">
          <a:scrgbClr r="0" g="0" b="0"/>
        </a:lnRef>
        <a:fillRef idx="1">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CA" sz="1200" kern="1200" dirty="0" smtClean="0"/>
            <a:t>Find builders</a:t>
          </a:r>
          <a:endParaRPr lang="en-US" sz="1200" kern="1200" dirty="0"/>
        </a:p>
      </dsp:txBody>
      <dsp:txXfrm rot="5400000">
        <a:off x="-182065" y="1251651"/>
        <a:ext cx="1213771" cy="849640"/>
      </dsp:txXfrm>
    </dsp:sp>
    <dsp:sp modelId="{2958C058-9052-4AC8-9983-6653D37366E9}">
      <dsp:nvSpPr>
        <dsp:cNvPr id="0" name=""/>
        <dsp:cNvSpPr/>
      </dsp:nvSpPr>
      <dsp:spPr>
        <a:xfrm rot="5400000">
          <a:off x="2621144" y="-701917"/>
          <a:ext cx="788951" cy="4331959"/>
        </a:xfrm>
        <a:prstGeom prst="round2SameRect">
          <a:avLst/>
        </a:prstGeom>
        <a:solidFill>
          <a:schemeClr val="accent3">
            <a:alpha val="90000"/>
            <a:tint val="40000"/>
            <a:hueOff val="0"/>
            <a:satOff val="0"/>
            <a:lumOff val="0"/>
            <a:alphaOff val="0"/>
          </a:schemeClr>
        </a:solidFill>
        <a:ln w="12700" cap="flat" cmpd="sng" algn="ctr">
          <a:solidFill>
            <a:schemeClr val="accent3">
              <a:hueOff val="0"/>
              <a:satOff val="0"/>
              <a:lumOff val="0"/>
              <a:alphaOff val="0"/>
            </a:schemeClr>
          </a:solidFill>
          <a:prstDash val="solid"/>
        </a:ln>
        <a:effectLst/>
        <a:sp3d extrusionH="50600">
          <a:bevelT w="101600" h="80600"/>
          <a:bevelB w="80600" h="80600"/>
        </a:sp3d>
      </dsp:spPr>
      <dsp:style>
        <a:lnRef idx="1">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CA" sz="1400" kern="1200" dirty="0" smtClean="0"/>
            <a:t>Sometimes when the filtration devices break nobody can repair them </a:t>
          </a:r>
          <a:endParaRPr lang="en-US" sz="1400" kern="1200" dirty="0"/>
        </a:p>
        <a:p>
          <a:pPr marL="114300" lvl="1" indent="-114300" algn="l" defTabSz="622300">
            <a:lnSpc>
              <a:spcPct val="90000"/>
            </a:lnSpc>
            <a:spcBef>
              <a:spcPct val="0"/>
            </a:spcBef>
            <a:spcAft>
              <a:spcPct val="15000"/>
            </a:spcAft>
            <a:buChar char="••"/>
          </a:pPr>
          <a:r>
            <a:rPr lang="en-CA" sz="1400" kern="1200" dirty="0" smtClean="0"/>
            <a:t>This will also help villages to make their own water filters in the future</a:t>
          </a:r>
          <a:endParaRPr lang="en-US" sz="1400" kern="1200" dirty="0"/>
        </a:p>
      </dsp:txBody>
      <dsp:txXfrm rot="5400000">
        <a:off x="2621144" y="-701917"/>
        <a:ext cx="788951" cy="4331959"/>
      </dsp:txXfrm>
    </dsp:sp>
    <dsp:sp modelId="{2D29B04E-2F65-4674-9098-477918811CBA}">
      <dsp:nvSpPr>
        <dsp:cNvPr id="0" name=""/>
        <dsp:cNvSpPr/>
      </dsp:nvSpPr>
      <dsp:spPr>
        <a:xfrm rot="5400000">
          <a:off x="-182065" y="2318307"/>
          <a:ext cx="1213771" cy="849640"/>
        </a:xfrm>
        <a:prstGeom prst="chevron">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ln>
        <a:effectLst>
          <a:outerShdw blurRad="95000" rotWithShape="0">
            <a:srgbClr val="000000">
              <a:alpha val="50000"/>
            </a:srgbClr>
          </a:outerShdw>
          <a:softEdge rad="12700"/>
        </a:effectLst>
        <a:sp3d extrusionH="50600" prstMaterial="metal">
          <a:bevelT w="101600" h="80600" prst="relaxedInset"/>
          <a:bevelB w="80600" h="80600" prst="relaxedInset"/>
        </a:sp3d>
      </dsp:spPr>
      <dsp:style>
        <a:lnRef idx="1">
          <a:scrgbClr r="0" g="0" b="0"/>
        </a:lnRef>
        <a:fillRef idx="1">
          <a:scrgbClr r="0" g="0" b="0"/>
        </a:fillRef>
        <a:effectRef idx="1">
          <a:scrgbClr r="0" g="0" b="0"/>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CA" sz="1100" kern="1200" dirty="0" smtClean="0"/>
            <a:t>Supply people with cleaner tools</a:t>
          </a:r>
          <a:endParaRPr lang="en-US" sz="1100" kern="1200" dirty="0"/>
        </a:p>
      </dsp:txBody>
      <dsp:txXfrm rot="5400000">
        <a:off x="-182065" y="2318307"/>
        <a:ext cx="1213771" cy="849640"/>
      </dsp:txXfrm>
    </dsp:sp>
    <dsp:sp modelId="{5AEBAF79-7247-4573-98AB-3A56ABAE3D05}">
      <dsp:nvSpPr>
        <dsp:cNvPr id="0" name=""/>
        <dsp:cNvSpPr/>
      </dsp:nvSpPr>
      <dsp:spPr>
        <a:xfrm rot="5400000">
          <a:off x="2620936" y="364945"/>
          <a:ext cx="789366" cy="4331959"/>
        </a:xfrm>
        <a:prstGeom prst="round2SameRect">
          <a:avLst/>
        </a:prstGeom>
        <a:solidFill>
          <a:schemeClr val="accent3">
            <a:alpha val="90000"/>
            <a:tint val="40000"/>
            <a:hueOff val="0"/>
            <a:satOff val="0"/>
            <a:lumOff val="0"/>
            <a:alphaOff val="0"/>
          </a:schemeClr>
        </a:solidFill>
        <a:ln w="12700" cap="flat" cmpd="sng" algn="ctr">
          <a:solidFill>
            <a:schemeClr val="accent3">
              <a:hueOff val="0"/>
              <a:satOff val="0"/>
              <a:lumOff val="0"/>
              <a:alphaOff val="0"/>
            </a:schemeClr>
          </a:solidFill>
          <a:prstDash val="solid"/>
        </a:ln>
        <a:effectLst/>
        <a:sp3d extrusionH="50600">
          <a:bevelT w="101600" h="80600"/>
          <a:bevelB w="80600" h="80600"/>
        </a:sp3d>
      </dsp:spPr>
      <dsp:style>
        <a:lnRef idx="1">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CA" sz="1400" kern="1200" dirty="0" smtClean="0"/>
            <a:t>Buckets being clean or not has an impact on the water being clean</a:t>
          </a:r>
          <a:endParaRPr lang="en-US" sz="1400" kern="1200" dirty="0"/>
        </a:p>
        <a:p>
          <a:pPr marL="114300" lvl="1" indent="-114300" algn="l" defTabSz="622300">
            <a:lnSpc>
              <a:spcPct val="90000"/>
            </a:lnSpc>
            <a:spcBef>
              <a:spcPct val="0"/>
            </a:spcBef>
            <a:spcAft>
              <a:spcPct val="15000"/>
            </a:spcAft>
            <a:buChar char="••"/>
          </a:pPr>
          <a:r>
            <a:rPr lang="en-CA" sz="1400" kern="1200" dirty="0" smtClean="0"/>
            <a:t>Use proper protection tools on existing wells to prevent rats and roaches falling in the well</a:t>
          </a:r>
          <a:endParaRPr lang="en-US" sz="1400" kern="1200" dirty="0"/>
        </a:p>
      </dsp:txBody>
      <dsp:txXfrm rot="5400000">
        <a:off x="2620936" y="364945"/>
        <a:ext cx="789366" cy="4331959"/>
      </dsp:txXfrm>
    </dsp:sp>
    <dsp:sp modelId="{F4E22B4A-3353-42DA-A11B-356F52748AA6}">
      <dsp:nvSpPr>
        <dsp:cNvPr id="0" name=""/>
        <dsp:cNvSpPr/>
      </dsp:nvSpPr>
      <dsp:spPr>
        <a:xfrm rot="5400000">
          <a:off x="-182065" y="3384963"/>
          <a:ext cx="1213771" cy="849640"/>
        </a:xfrm>
        <a:prstGeom prst="chevron">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ln>
        <a:effectLst>
          <a:outerShdw blurRad="95000" rotWithShape="0">
            <a:srgbClr val="000000">
              <a:alpha val="50000"/>
            </a:srgbClr>
          </a:outerShdw>
          <a:softEdge rad="12700"/>
        </a:effectLst>
        <a:sp3d extrusionH="50600" prstMaterial="metal">
          <a:bevelT w="101600" h="80600" prst="relaxedInset"/>
          <a:bevelB w="80600" h="80600" prst="relaxedInset"/>
        </a:sp3d>
      </dsp:spPr>
      <dsp:style>
        <a:lnRef idx="1">
          <a:scrgbClr r="0" g="0" b="0"/>
        </a:lnRef>
        <a:fillRef idx="1">
          <a:scrgbClr r="0" g="0" b="0"/>
        </a:fillRef>
        <a:effectRef idx="1">
          <a:scrgbClr r="0" g="0" b="0"/>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CA" sz="1200" kern="1200" dirty="0" smtClean="0"/>
            <a:t>Use trucks to haul the water </a:t>
          </a:r>
          <a:endParaRPr lang="en-US" sz="1200" kern="1200" dirty="0"/>
        </a:p>
      </dsp:txBody>
      <dsp:txXfrm rot="5400000">
        <a:off x="-182065" y="3384963"/>
        <a:ext cx="1213771" cy="849640"/>
      </dsp:txXfrm>
    </dsp:sp>
    <dsp:sp modelId="{55E353CC-370F-44D4-A4CC-6B98F009F3BA}">
      <dsp:nvSpPr>
        <dsp:cNvPr id="0" name=""/>
        <dsp:cNvSpPr/>
      </dsp:nvSpPr>
      <dsp:spPr>
        <a:xfrm rot="5400000">
          <a:off x="2609707" y="1505098"/>
          <a:ext cx="788951" cy="4331959"/>
        </a:xfrm>
        <a:prstGeom prst="round2SameRect">
          <a:avLst/>
        </a:prstGeom>
        <a:solidFill>
          <a:schemeClr val="accent3">
            <a:alpha val="90000"/>
            <a:tint val="40000"/>
            <a:hueOff val="0"/>
            <a:satOff val="0"/>
            <a:lumOff val="0"/>
            <a:alphaOff val="0"/>
          </a:schemeClr>
        </a:solidFill>
        <a:ln w="12700" cap="flat" cmpd="sng" algn="ctr">
          <a:solidFill>
            <a:schemeClr val="accent3">
              <a:hueOff val="0"/>
              <a:satOff val="0"/>
              <a:lumOff val="0"/>
              <a:alphaOff val="0"/>
            </a:schemeClr>
          </a:solidFill>
          <a:prstDash val="solid"/>
        </a:ln>
        <a:effectLst/>
        <a:sp3d extrusionH="50600">
          <a:bevelT w="101600" h="80600"/>
          <a:bevelB w="80600" h="80600"/>
        </a:sp3d>
      </dsp:spPr>
      <dsp:style>
        <a:lnRef idx="1">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CA" sz="1400" kern="1200" dirty="0" smtClean="0"/>
            <a:t>Water is VERY heavy</a:t>
          </a:r>
          <a:endParaRPr lang="en-US" sz="1400" kern="1200" dirty="0"/>
        </a:p>
        <a:p>
          <a:pPr marL="114300" lvl="1" indent="-114300" algn="l" defTabSz="622300">
            <a:lnSpc>
              <a:spcPct val="90000"/>
            </a:lnSpc>
            <a:spcBef>
              <a:spcPct val="0"/>
            </a:spcBef>
            <a:spcAft>
              <a:spcPct val="15000"/>
            </a:spcAft>
            <a:buChar char="••"/>
          </a:pPr>
          <a:r>
            <a:rPr lang="en-CA" sz="1400" kern="1200" dirty="0" smtClean="0"/>
            <a:t>Most females spend a lot of time walking to and from their water source</a:t>
          </a:r>
          <a:endParaRPr lang="en-US" sz="1400" kern="1200" dirty="0"/>
        </a:p>
      </dsp:txBody>
      <dsp:txXfrm rot="5400000">
        <a:off x="2609707" y="1505098"/>
        <a:ext cx="788951" cy="4331959"/>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E344A5-C979-47AD-B265-2ACC393D666A}" type="datetimeFigureOut">
              <a:rPr lang="en-CA" smtClean="0"/>
              <a:pPr/>
              <a:t>18/04/2013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0664A6-9AA6-4E4F-A5AF-DAC8F74E7526}" type="slidenum">
              <a:rPr lang="en-CA" smtClean="0"/>
              <a:pPr/>
              <a:t>‹#›</a:t>
            </a:fld>
            <a:endParaRPr lang="en-CA"/>
          </a:p>
        </p:txBody>
      </p:sp>
    </p:spTree>
    <p:extLst>
      <p:ext uri="{BB962C8B-B14F-4D97-AF65-F5344CB8AC3E}">
        <p14:creationId xmlns="" xmlns:p14="http://schemas.microsoft.com/office/powerpoint/2010/main" val="1042150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26482359-3EC7-4ABC-94DC-275328E4C462}" type="datetimeFigureOut">
              <a:rPr lang="en-US" smtClean="0"/>
              <a:pPr/>
              <a:t>4/18/2013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F28D78-26F1-4EEF-8280-A43947625C49}" type="slidenum">
              <a:rPr lang="en-US" smtClean="0"/>
              <a:pPr/>
              <a:t>‹#›</a:t>
            </a:fld>
            <a:endParaRPr lang="en-US" dirty="0"/>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26482359-3EC7-4ABC-94DC-275328E4C462}" type="datetimeFigureOut">
              <a:rPr lang="en-US" smtClean="0"/>
              <a:pPr/>
              <a:t>4/18/2013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F28D78-26F1-4EEF-8280-A43947625C49}" type="slidenum">
              <a:rPr lang="en-US" smtClean="0"/>
              <a:pPr/>
              <a:t>‹#›</a:t>
            </a:fld>
            <a:endParaRPr lang="en-US" dirty="0"/>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482359-3EC7-4ABC-94DC-275328E4C462}" type="datetimeFigureOut">
              <a:rPr lang="en-US" smtClean="0"/>
              <a:pPr/>
              <a:t>4/18/2013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F28D78-26F1-4EEF-8280-A43947625C49}"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26482359-3EC7-4ABC-94DC-275328E4C462}" type="datetimeFigureOut">
              <a:rPr lang="en-US" smtClean="0"/>
              <a:pPr/>
              <a:t>4/18/2013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F28D78-26F1-4EEF-8280-A43947625C49}"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26482359-3EC7-4ABC-94DC-275328E4C462}" type="datetimeFigureOut">
              <a:rPr lang="en-US" smtClean="0"/>
              <a:pPr/>
              <a:t>4/18/2013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1F28D78-26F1-4EEF-8280-A43947625C49}"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6482359-3EC7-4ABC-94DC-275328E4C462}" type="datetimeFigureOut">
              <a:rPr lang="en-US" smtClean="0"/>
              <a:pPr/>
              <a:t>4/18/2013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1F28D78-26F1-4EEF-8280-A43947625C4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482359-3EC7-4ABC-94DC-275328E4C462}" type="datetimeFigureOut">
              <a:rPr lang="en-US" smtClean="0"/>
              <a:pPr/>
              <a:t>4/18/2013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1F28D78-26F1-4EEF-8280-A43947625C4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482359-3EC7-4ABC-94DC-275328E4C462}" type="datetimeFigureOut">
              <a:rPr lang="en-US" smtClean="0"/>
              <a:pPr/>
              <a:t>4/18/2013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F28D78-26F1-4EEF-8280-A43947625C4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482359-3EC7-4ABC-94DC-275328E4C462}" type="datetimeFigureOut">
              <a:rPr lang="en-US" smtClean="0"/>
              <a:pPr/>
              <a:t>4/18/2013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F28D78-26F1-4EEF-8280-A43947625C4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482359-3EC7-4ABC-94DC-275328E4C462}" type="datetimeFigureOut">
              <a:rPr lang="en-US" smtClean="0"/>
              <a:pPr/>
              <a:t>4/18/2013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F28D78-26F1-4EEF-8280-A43947625C4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482359-3EC7-4ABC-94DC-275328E4C462}" type="datetimeFigureOut">
              <a:rPr lang="en-US" smtClean="0"/>
              <a:pPr/>
              <a:t>4/18/2013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F28D78-26F1-4EEF-8280-A43947625C4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26482359-3EC7-4ABC-94DC-275328E4C462}" type="datetimeFigureOut">
              <a:rPr lang="en-US" smtClean="0"/>
              <a:pPr/>
              <a:t>4/18/2013</a:t>
            </a:fld>
            <a:endParaRPr lang="en-US" dirty="0"/>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dirty="0"/>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31F28D78-26F1-4EEF-8280-A43947625C49}"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slide" Target="slide7.xml"/><Relationship Id="rId7" Type="http://schemas.openxmlformats.org/officeDocument/2006/relationships/slide" Target="slide11.xml"/><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12.xml"/><Relationship Id="rId5" Type="http://schemas.openxmlformats.org/officeDocument/2006/relationships/slide" Target="slide9.xml"/><Relationship Id="rId10" Type="http://schemas.openxmlformats.org/officeDocument/2006/relationships/slide" Target="slide5.xml"/><Relationship Id="rId4" Type="http://schemas.openxmlformats.org/officeDocument/2006/relationships/slide" Target="slide8.xml"/><Relationship Id="rId9" Type="http://schemas.openxmlformats.org/officeDocument/2006/relationships/slide" Target="slide14.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diagramLayout" Target="../diagrams/layout1.xml"/><Relationship Id="rId7" Type="http://schemas.openxmlformats.org/officeDocument/2006/relationships/image" Target="../media/image15.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0600" y="152400"/>
            <a:ext cx="7315200" cy="76944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91440" tIns="45720" rIns="91440" bIns="45720">
            <a:spAutoFit/>
          </a:bodyPr>
          <a:lstStyle/>
          <a:p>
            <a:pPr algn="ctr"/>
            <a:r>
              <a:rPr lang="en-CA" sz="4400" b="1" dirty="0" smtClean="0">
                <a:ln w="12700">
                  <a:solidFill>
                    <a:schemeClr val="tx2">
                      <a:satMod val="155000"/>
                    </a:schemeClr>
                  </a:solidFill>
                  <a:prstDash val="solid"/>
                </a:ln>
                <a:solidFill>
                  <a:schemeClr val="bg2">
                    <a:tint val="85000"/>
                    <a:satMod val="155000"/>
                  </a:schemeClr>
                </a:solidFill>
                <a:effectLst>
                  <a:glow rad="228600">
                    <a:schemeClr val="accent6">
                      <a:satMod val="175000"/>
                      <a:alpha val="40000"/>
                    </a:schemeClr>
                  </a:glow>
                  <a:outerShdw blurRad="41275" dist="20320" dir="1800000" algn="tl" rotWithShape="0">
                    <a:srgbClr val="000000">
                      <a:alpha val="40000"/>
                    </a:srgbClr>
                  </a:outerShdw>
                </a:effectLst>
              </a:rPr>
              <a:t>Jasper, Kevin and Chris</a:t>
            </a:r>
            <a:endParaRPr lang="en-US" sz="4400" b="1" dirty="0">
              <a:ln w="12700">
                <a:solidFill>
                  <a:schemeClr val="tx2">
                    <a:satMod val="155000"/>
                  </a:schemeClr>
                </a:solidFill>
                <a:prstDash val="solid"/>
              </a:ln>
              <a:solidFill>
                <a:schemeClr val="bg2">
                  <a:tint val="85000"/>
                  <a:satMod val="155000"/>
                </a:schemeClr>
              </a:solidFill>
              <a:effectLst>
                <a:glow rad="228600">
                  <a:schemeClr val="accent6">
                    <a:satMod val="175000"/>
                    <a:alpha val="40000"/>
                  </a:schemeClr>
                </a:glow>
                <a:outerShdw blurRad="41275" dist="20320" dir="1800000" algn="tl" rotWithShape="0">
                  <a:srgbClr val="000000">
                    <a:alpha val="40000"/>
                  </a:srgbClr>
                </a:outerShdw>
              </a:effectLst>
            </a:endParaRPr>
          </a:p>
        </p:txBody>
      </p:sp>
      <p:sp>
        <p:nvSpPr>
          <p:cNvPr id="6" name="Rectangle 5"/>
          <p:cNvSpPr/>
          <p:nvPr/>
        </p:nvSpPr>
        <p:spPr>
          <a:xfrm>
            <a:off x="3197022" y="5181600"/>
            <a:ext cx="2234907" cy="923330"/>
          </a:xfrm>
          <a:prstGeom prst="rect">
            <a:avLst/>
          </a:prstGeom>
          <a:noFill/>
        </p:spPr>
        <p:txBody>
          <a:bodyPr wrap="none" lIns="91440" tIns="45720" rIns="91440" bIns="45720">
            <a:spAutoFit/>
          </a:bodyPr>
          <a:lstStyle/>
          <a:p>
            <a:pPr algn="ctr"/>
            <a:r>
              <a:rPr lang="en-CA"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glow rad="228600">
                    <a:schemeClr val="accent1">
                      <a:satMod val="175000"/>
                      <a:alpha val="40000"/>
                    </a:schemeClr>
                  </a:glow>
                </a:effectLst>
              </a:rPr>
              <a:t>present</a:t>
            </a:r>
            <a:endParaRPr lang="en-US"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glow rad="228600">
                  <a:schemeClr val="accent1">
                    <a:satMod val="175000"/>
                    <a:alpha val="40000"/>
                  </a:schemeClr>
                </a:glow>
              </a:effectLst>
            </a:endParaRPr>
          </a:p>
        </p:txBody>
      </p:sp>
      <p:sp>
        <p:nvSpPr>
          <p:cNvPr id="7" name="TextBox 6"/>
          <p:cNvSpPr txBox="1"/>
          <p:nvPr/>
        </p:nvSpPr>
        <p:spPr>
          <a:xfrm>
            <a:off x="3048000" y="1828800"/>
            <a:ext cx="2590800" cy="1754326"/>
          </a:xfrm>
          <a:prstGeom prst="rect">
            <a:avLst/>
          </a:prstGeom>
          <a:noFill/>
        </p:spPr>
        <p:txBody>
          <a:bodyPr wrap="square" rtlCol="0">
            <a:spAutoFit/>
          </a:bodyPr>
          <a:lstStyle/>
          <a:p>
            <a:pPr algn="ctr"/>
            <a:r>
              <a:rPr lang="en-CA" sz="3600" dirty="0" smtClean="0">
                <a:solidFill>
                  <a:schemeClr val="tx1">
                    <a:lumMod val="95000"/>
                  </a:schemeClr>
                </a:solidFill>
                <a:effectLst>
                  <a:glow rad="228600">
                    <a:schemeClr val="accent6">
                      <a:satMod val="175000"/>
                      <a:alpha val="40000"/>
                    </a:schemeClr>
                  </a:glow>
                </a:effectLst>
              </a:rPr>
              <a:t>(\___/)</a:t>
            </a:r>
          </a:p>
          <a:p>
            <a:pPr algn="ctr"/>
            <a:r>
              <a:rPr lang="en-CA" sz="3600" dirty="0" smtClean="0">
                <a:solidFill>
                  <a:schemeClr val="tx1">
                    <a:lumMod val="95000"/>
                  </a:schemeClr>
                </a:solidFill>
                <a:effectLst>
                  <a:glow rad="228600">
                    <a:schemeClr val="accent6">
                      <a:satMod val="175000"/>
                      <a:alpha val="40000"/>
                    </a:schemeClr>
                  </a:glow>
                </a:effectLst>
              </a:rPr>
              <a:t>(=^.^=)</a:t>
            </a:r>
          </a:p>
          <a:p>
            <a:pPr algn="ctr"/>
            <a:r>
              <a:rPr lang="en-CA" sz="3600" dirty="0" smtClean="0">
                <a:solidFill>
                  <a:schemeClr val="tx1">
                    <a:lumMod val="95000"/>
                  </a:schemeClr>
                </a:solidFill>
                <a:effectLst>
                  <a:glow rad="228600">
                    <a:schemeClr val="accent6">
                      <a:satMod val="175000"/>
                      <a:alpha val="40000"/>
                    </a:schemeClr>
                  </a:glow>
                </a:effectLst>
              </a:rPr>
              <a:t>(|)---(|)</a:t>
            </a:r>
            <a:endParaRPr lang="en-US" sz="3600" dirty="0">
              <a:solidFill>
                <a:schemeClr val="tx1">
                  <a:lumMod val="95000"/>
                </a:schemeClr>
              </a:solidFill>
              <a:effectLst>
                <a:glow rad="228600">
                  <a:schemeClr val="accent6">
                    <a:satMod val="175000"/>
                    <a:alpha val="40000"/>
                  </a:schemeClr>
                </a:glow>
              </a:effectLst>
            </a:endParaRPr>
          </a:p>
        </p:txBody>
      </p:sp>
    </p:spTree>
  </p:cSld>
  <p:clrMapOvr>
    <a:masterClrMapping/>
  </p:clrMapOvr>
  <mc:AlternateContent xmlns:mc="http://schemas.openxmlformats.org/markup-compatibility/2006">
    <mc:Choice xmlns="" xmlns:p14="http://schemas.microsoft.com/office/powerpoint/2010/main" Requires="p14">
      <p:transition spd="slow">
        <p14:fla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0" dur="1000" fill="hold"/>
                                        <p:tgtEl>
                                          <p:spTgt spid="7"/>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09803" y="381000"/>
            <a:ext cx="7399526" cy="830997"/>
          </a:xfrm>
          <a:prstGeom prst="rect">
            <a:avLst/>
          </a:prstGeom>
          <a:noFill/>
          <a:effectLst/>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CA" sz="4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Kenya’s Water Crisis</a:t>
            </a:r>
            <a:endParaRPr lang="en-US"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8" name="TextBox 7"/>
          <p:cNvSpPr txBox="1"/>
          <p:nvPr/>
        </p:nvSpPr>
        <p:spPr>
          <a:xfrm>
            <a:off x="1295400" y="1447800"/>
            <a:ext cx="3200400" cy="369332"/>
          </a:xfrm>
          <a:prstGeom prst="rect">
            <a:avLst/>
          </a:prstGeom>
          <a:noFill/>
        </p:spPr>
        <p:txBody>
          <a:bodyPr wrap="square" rtlCol="0">
            <a:spAutoFit/>
          </a:bodyPr>
          <a:lstStyle/>
          <a:p>
            <a:r>
              <a:rPr lang="en-CA" dirty="0" smtClean="0">
                <a:solidFill>
                  <a:srgbClr val="FF0000"/>
                </a:solidFill>
              </a:rPr>
              <a:t>(Power </a:t>
            </a:r>
            <a:r>
              <a:rPr lang="en-CA" dirty="0" smtClean="0">
                <a:solidFill>
                  <a:schemeClr val="tx1">
                    <a:lumMod val="95000"/>
                  </a:schemeClr>
                </a:solidFill>
              </a:rPr>
              <a:t>Point</a:t>
            </a:r>
            <a:r>
              <a:rPr lang="en-CA" dirty="0" smtClean="0">
                <a:solidFill>
                  <a:srgbClr val="FF0000"/>
                </a:solidFill>
              </a:rPr>
              <a:t> Version)</a:t>
            </a:r>
            <a:endParaRPr lang="en-US" dirty="0">
              <a:solidFill>
                <a:srgbClr val="FF0000"/>
              </a:solidFill>
            </a:endParaRPr>
          </a:p>
        </p:txBody>
      </p:sp>
      <p:pic>
        <p:nvPicPr>
          <p:cNvPr id="5" name="Picture 4" descr="download.jpg"/>
          <p:cNvPicPr>
            <a:picLocks noChangeAspect="1"/>
          </p:cNvPicPr>
          <p:nvPr/>
        </p:nvPicPr>
        <p:blipFill>
          <a:blip r:embed="rId2" cstate="print"/>
          <a:stretch>
            <a:fillRect/>
          </a:stretch>
        </p:blipFill>
        <p:spPr>
          <a:xfrm rot="20908549">
            <a:off x="1943411" y="2670046"/>
            <a:ext cx="1463450" cy="2199174"/>
          </a:xfrm>
          <a:prstGeom prst="rect">
            <a:avLst/>
          </a:prstGeom>
        </p:spPr>
      </p:pic>
      <p:pic>
        <p:nvPicPr>
          <p:cNvPr id="9" name="Picture 8" descr="download (1).jpg"/>
          <p:cNvPicPr>
            <a:picLocks noChangeAspect="1"/>
          </p:cNvPicPr>
          <p:nvPr/>
        </p:nvPicPr>
        <p:blipFill>
          <a:blip r:embed="rId3" cstate="print"/>
          <a:stretch>
            <a:fillRect/>
          </a:stretch>
        </p:blipFill>
        <p:spPr>
          <a:xfrm rot="415124">
            <a:off x="5347491" y="2618502"/>
            <a:ext cx="1521229" cy="2286000"/>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25"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11"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12"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 calcmode="lin" valueType="num">
                                      <p:cBhvr>
                                        <p:cTn id="14"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15"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16"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17" dur="1000" decel="50000">
                                          <p:stCondLst>
                                            <p:cond delay="0"/>
                                          </p:stCondLst>
                                        </p:cTn>
                                        <p:tgtEl>
                                          <p:spTgt spid="9"/>
                                        </p:tgtEl>
                                      </p:cBhvr>
                                    </p:animEffect>
                                  </p:childTnLst>
                                </p:cTn>
                              </p:par>
                              <p:par>
                                <p:cTn id="18" presetID="41" presetClass="entr" presetSubtype="0" fill="hold" grpId="0" nodeType="withEffect">
                                  <p:stCondLst>
                                    <p:cond delay="0"/>
                                  </p:stCondLst>
                                  <p:iterate type="lt">
                                    <p:tmPct val="10000"/>
                                  </p:iterate>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8"/>
                                        </p:tgtEl>
                                        <p:attrNameLst>
                                          <p:attrName>ppt_y</p:attrName>
                                        </p:attrNameLst>
                                      </p:cBhvr>
                                      <p:tavLst>
                                        <p:tav tm="0">
                                          <p:val>
                                            <p:strVal val="#ppt_y"/>
                                          </p:val>
                                        </p:tav>
                                        <p:tav tm="100000">
                                          <p:val>
                                            <p:strVal val="#ppt_y"/>
                                          </p:val>
                                        </p:tav>
                                      </p:tavLst>
                                    </p:anim>
                                    <p:anim calcmode="lin" valueType="num">
                                      <p:cBhvr>
                                        <p:cTn id="22"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8"/>
                                        </p:tgtEl>
                                      </p:cBhvr>
                                    </p:animEffect>
                                  </p:childTnLst>
                                </p:cTn>
                              </p:par>
                              <p:par>
                                <p:cTn id="25" presetID="5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770" decel="100000"/>
                                        <p:tgtEl>
                                          <p:spTgt spid="6"/>
                                        </p:tgtEl>
                                      </p:cBhvr>
                                    </p:animEffect>
                                    <p:animScale>
                                      <p:cBhvr>
                                        <p:cTn id="28" dur="770" decel="100000"/>
                                        <p:tgtEl>
                                          <p:spTgt spid="6"/>
                                        </p:tgtEl>
                                      </p:cBhvr>
                                      <p:from x="10000" y="10000"/>
                                      <p:to x="200000" y="450000"/>
                                    </p:animScale>
                                    <p:animScale>
                                      <p:cBhvr>
                                        <p:cTn id="29" dur="1230" accel="100000" fill="hold">
                                          <p:stCondLst>
                                            <p:cond delay="770"/>
                                          </p:stCondLst>
                                        </p:cTn>
                                        <p:tgtEl>
                                          <p:spTgt spid="6"/>
                                        </p:tgtEl>
                                      </p:cBhvr>
                                      <p:from x="200000" y="450000"/>
                                      <p:to x="100000" y="100000"/>
                                    </p:animScale>
                                    <p:set>
                                      <p:cBhvr>
                                        <p:cTn id="30" dur="770" fill="hold"/>
                                        <p:tgtEl>
                                          <p:spTgt spid="6"/>
                                        </p:tgtEl>
                                        <p:attrNameLst>
                                          <p:attrName>ppt_x</p:attrName>
                                        </p:attrNameLst>
                                      </p:cBhvr>
                                      <p:to>
                                        <p:strVal val="(0.5)"/>
                                      </p:to>
                                    </p:set>
                                    <p:anim from="(0.5)" to="(#ppt_x)" calcmode="lin" valueType="num">
                                      <p:cBhvr>
                                        <p:cTn id="31" dur="1230" accel="100000" fill="hold">
                                          <p:stCondLst>
                                            <p:cond delay="770"/>
                                          </p:stCondLst>
                                        </p:cTn>
                                        <p:tgtEl>
                                          <p:spTgt spid="6"/>
                                        </p:tgtEl>
                                        <p:attrNameLst>
                                          <p:attrName>ppt_x</p:attrName>
                                        </p:attrNameLst>
                                      </p:cBhvr>
                                    </p:anim>
                                    <p:set>
                                      <p:cBhvr>
                                        <p:cTn id="32" dur="770" fill="hold"/>
                                        <p:tgtEl>
                                          <p:spTgt spid="6"/>
                                        </p:tgtEl>
                                        <p:attrNameLst>
                                          <p:attrName>ppt_y</p:attrName>
                                        </p:attrNameLst>
                                      </p:cBhvr>
                                      <p:to>
                                        <p:strVal val="(#ppt_y+0.4)"/>
                                      </p:to>
                                    </p:set>
                                    <p:anim from="(#ppt_y+0.4)" to="(#ppt_y)" calcmode="lin" valueType="num">
                                      <p:cBhvr>
                                        <p:cTn id="33" dur="1230" accel="100000" fill="hold">
                                          <p:stCondLst>
                                            <p:cond delay="770"/>
                                          </p:stCondLst>
                                        </p:cTn>
                                        <p:tgtEl>
                                          <p:spTgt spid="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52400"/>
            <a:ext cx="9296400" cy="1600438"/>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CA" sz="4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Today we will be answering….</a:t>
            </a:r>
          </a:p>
          <a:p>
            <a:pPr algn="ct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6" name="TextBox 5"/>
          <p:cNvSpPr txBox="1"/>
          <p:nvPr/>
        </p:nvSpPr>
        <p:spPr>
          <a:xfrm>
            <a:off x="304800" y="2057400"/>
            <a:ext cx="4495800" cy="2062103"/>
          </a:xfrm>
          <a:prstGeom prst="rect">
            <a:avLst/>
          </a:prstGeom>
          <a:noFill/>
        </p:spPr>
        <p:txBody>
          <a:bodyPr wrap="square" rtlCol="0">
            <a:spAutoFit/>
          </a:bodyPr>
          <a:lstStyle/>
          <a:p>
            <a:pPr algn="ctr"/>
            <a:r>
              <a:rPr lang="en-CA" sz="3200" dirty="0" smtClean="0"/>
              <a:t>…How does  access to clean drinking water affect the quality of life for people living in Burnaby and Kenya </a:t>
            </a:r>
            <a:endParaRPr lang="en-US" sz="3200" dirty="0"/>
          </a:p>
        </p:txBody>
      </p:sp>
      <p:pic>
        <p:nvPicPr>
          <p:cNvPr id="2" name="Pictur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422557" y="1468394"/>
            <a:ext cx="3657600" cy="2015905"/>
          </a:xfrm>
          <a:prstGeom prst="rect">
            <a:avLst/>
          </a:prstGeom>
        </p:spPr>
      </p:pic>
      <p:pic>
        <p:nvPicPr>
          <p:cNvPr id="3" name="Picture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422557" y="3857368"/>
            <a:ext cx="3505200" cy="1981200"/>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ppt_w</p:attrName>
                                        </p:attrNameLst>
                                      </p:cBhvr>
                                      <p:tavLst>
                                        <p:tav tm="0" fmla="#ppt_w*sin(2.5*pi*$)">
                                          <p:val>
                                            <p:fltVal val="0"/>
                                          </p:val>
                                        </p:tav>
                                        <p:tav tm="100000">
                                          <p:val>
                                            <p:fltVal val="1"/>
                                          </p:val>
                                        </p:tav>
                                      </p:tavLst>
                                    </p:anim>
                                    <p:anim calcmode="lin" valueType="num">
                                      <p:cBhvr>
                                        <p:cTn id="9" dur="500" fill="hold"/>
                                        <p:tgtEl>
                                          <p:spTgt spid="6"/>
                                        </p:tgtEl>
                                        <p:attrNameLst>
                                          <p:attrName>ppt_h</p:attrName>
                                        </p:attrNameLst>
                                      </p:cBhvr>
                                      <p:tavLst>
                                        <p:tav tm="0">
                                          <p:val>
                                            <p:strVal val="#ppt_h"/>
                                          </p:val>
                                        </p:tav>
                                        <p:tav tm="100000">
                                          <p:val>
                                            <p:strVal val="#ppt_h"/>
                                          </p:val>
                                        </p:tav>
                                      </p:tavLst>
                                    </p:anim>
                                  </p:childTnLst>
                                </p:cTn>
                              </p:par>
                              <p:par>
                                <p:cTn id="10" presetID="2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4"/>
                                        </p:tgtEl>
                                      </p:cBhvr>
                                    </p:animEffect>
                                  </p:childTnLst>
                                </p:cTn>
                              </p:par>
                              <p:par>
                                <p:cTn id="20" presetID="30"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800" decel="100000"/>
                                        <p:tgtEl>
                                          <p:spTgt spid="2"/>
                                        </p:tgtEl>
                                      </p:cBhvr>
                                    </p:animEffect>
                                    <p:anim calcmode="lin" valueType="num">
                                      <p:cBhvr>
                                        <p:cTn id="23" dur="800" decel="100000" fill="hold"/>
                                        <p:tgtEl>
                                          <p:spTgt spid="2"/>
                                        </p:tgtEl>
                                        <p:attrNameLst>
                                          <p:attrName>style.rotation</p:attrName>
                                        </p:attrNameLst>
                                      </p:cBhvr>
                                      <p:tavLst>
                                        <p:tav tm="0">
                                          <p:val>
                                            <p:fltVal val="-90"/>
                                          </p:val>
                                        </p:tav>
                                        <p:tav tm="100000">
                                          <p:val>
                                            <p:fltVal val="0"/>
                                          </p:val>
                                        </p:tav>
                                      </p:tavLst>
                                    </p:anim>
                                    <p:anim calcmode="lin" valueType="num">
                                      <p:cBhvr>
                                        <p:cTn id="24" dur="800" decel="100000" fill="hold"/>
                                        <p:tgtEl>
                                          <p:spTgt spid="2"/>
                                        </p:tgtEl>
                                        <p:attrNameLst>
                                          <p:attrName>ppt_x</p:attrName>
                                        </p:attrNameLst>
                                      </p:cBhvr>
                                      <p:tavLst>
                                        <p:tav tm="0">
                                          <p:val>
                                            <p:strVal val="#ppt_x+0.4"/>
                                          </p:val>
                                        </p:tav>
                                        <p:tav tm="100000">
                                          <p:val>
                                            <p:strVal val="#ppt_x-0.05"/>
                                          </p:val>
                                        </p:tav>
                                      </p:tavLst>
                                    </p:anim>
                                    <p:anim calcmode="lin" valueType="num">
                                      <p:cBhvr>
                                        <p:cTn id="25" dur="800" decel="100000" fill="hold"/>
                                        <p:tgtEl>
                                          <p:spTgt spid="2"/>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par>
                                <p:cTn id="28" presetID="25" presetClass="entr" presetSubtype="0" fill="hold" nodeType="with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33" dur="1000" fill="hold"/>
                                        <p:tgtEl>
                                          <p:spTgt spid="3"/>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52400"/>
            <a:ext cx="5334000" cy="923330"/>
          </a:xfrm>
          <a:prstGeom prst="rect">
            <a:avLst/>
          </a:prstGeom>
          <a:noFill/>
        </p:spPr>
        <p:txBody>
          <a:bodyPr wrap="square" lIns="91440" tIns="45720" rIns="91440" bIns="45720">
            <a:spAutoFit/>
          </a:bodyPr>
          <a:lstStyle/>
          <a:p>
            <a:r>
              <a:rPr lang="en-CA"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Table Of Contents</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11" name="TextBox 10"/>
          <p:cNvSpPr txBox="1"/>
          <p:nvPr/>
        </p:nvSpPr>
        <p:spPr>
          <a:xfrm>
            <a:off x="-26773" y="1752600"/>
            <a:ext cx="8839200" cy="381000"/>
          </a:xfrm>
          <a:prstGeom prst="rect">
            <a:avLst/>
          </a:prstGeom>
          <a:noFill/>
        </p:spPr>
        <p:txBody>
          <a:bodyPr wrap="square" rtlCol="0">
            <a:spAutoFit/>
          </a:bodyPr>
          <a:lstStyle/>
          <a:p>
            <a:r>
              <a:rPr lang="en-CA" u="sng" dirty="0" smtClean="0">
                <a:solidFill>
                  <a:srgbClr val="FF0000"/>
                </a:solidFill>
                <a:hlinkClick r:id="rId2" action="ppaction://hlinksldjump"/>
              </a:rPr>
              <a:t>Q and A about </a:t>
            </a:r>
            <a:r>
              <a:rPr lang="en-CA" u="sng" dirty="0" smtClean="0">
                <a:hlinkClick r:id="rId2" action="ppaction://hlinksldjump"/>
              </a:rPr>
              <a:t>Kenya’s water</a:t>
            </a:r>
            <a:r>
              <a:rPr lang="en-CA" dirty="0" smtClean="0">
                <a:hlinkClick r:id="rId2" action="ppaction://hlinksldjump"/>
              </a:rPr>
              <a:t>                                                                                                           </a:t>
            </a:r>
            <a:r>
              <a:rPr lang="en-CA" u="sng" dirty="0" smtClean="0">
                <a:hlinkClick r:id="rId2" action="ppaction://hlinksldjump"/>
              </a:rPr>
              <a:t>Slide 6 </a:t>
            </a:r>
            <a:endParaRPr lang="en-US" u="sng" dirty="0"/>
          </a:p>
        </p:txBody>
      </p:sp>
      <p:sp>
        <p:nvSpPr>
          <p:cNvPr id="12" name="TextBox 11"/>
          <p:cNvSpPr txBox="1"/>
          <p:nvPr/>
        </p:nvSpPr>
        <p:spPr>
          <a:xfrm>
            <a:off x="-26773" y="2133600"/>
            <a:ext cx="8839200" cy="369332"/>
          </a:xfrm>
          <a:prstGeom prst="rect">
            <a:avLst/>
          </a:prstGeom>
          <a:noFill/>
        </p:spPr>
        <p:txBody>
          <a:bodyPr wrap="square" rtlCol="0">
            <a:spAutoFit/>
          </a:bodyPr>
          <a:lstStyle/>
          <a:p>
            <a:r>
              <a:rPr lang="en-CA" u="sng" dirty="0" smtClean="0">
                <a:hlinkClick r:id="rId3" action="ppaction://hlinksldjump"/>
              </a:rPr>
              <a:t>Q and A about Kenya’s water (continued)</a:t>
            </a:r>
            <a:r>
              <a:rPr lang="en-CA" dirty="0" smtClean="0">
                <a:hlinkClick r:id="rId3" action="ppaction://hlinksldjump"/>
              </a:rPr>
              <a:t>                                                                                        </a:t>
            </a:r>
            <a:r>
              <a:rPr lang="en-CA" u="sng" dirty="0" smtClean="0">
                <a:hlinkClick r:id="rId3" action="ppaction://hlinksldjump"/>
              </a:rPr>
              <a:t>Slide 7</a:t>
            </a:r>
            <a:endParaRPr lang="en-US" u="sng" dirty="0"/>
          </a:p>
        </p:txBody>
      </p:sp>
      <p:sp>
        <p:nvSpPr>
          <p:cNvPr id="13" name="TextBox 12"/>
          <p:cNvSpPr txBox="1"/>
          <p:nvPr/>
        </p:nvSpPr>
        <p:spPr>
          <a:xfrm>
            <a:off x="2171700" y="1057770"/>
            <a:ext cx="3505200" cy="400110"/>
          </a:xfrm>
          <a:prstGeom prst="rect">
            <a:avLst/>
          </a:prstGeom>
          <a:noFill/>
        </p:spPr>
        <p:txBody>
          <a:bodyPr wrap="square" rtlCol="0">
            <a:spAutoFit/>
          </a:bodyPr>
          <a:lstStyle/>
          <a:p>
            <a:pPr algn="ctr"/>
            <a:r>
              <a:rPr lang="en-CA" sz="2000" dirty="0" smtClean="0">
                <a:solidFill>
                  <a:srgbClr val="00B0F0"/>
                </a:solidFill>
              </a:rPr>
              <a:t>PART 1</a:t>
            </a:r>
            <a:endParaRPr lang="en-US" sz="2000" dirty="0">
              <a:solidFill>
                <a:srgbClr val="00B0F0"/>
              </a:solidFill>
            </a:endParaRPr>
          </a:p>
        </p:txBody>
      </p:sp>
      <p:sp>
        <p:nvSpPr>
          <p:cNvPr id="7" name="TextBox 6"/>
          <p:cNvSpPr txBox="1"/>
          <p:nvPr/>
        </p:nvSpPr>
        <p:spPr>
          <a:xfrm>
            <a:off x="-26773" y="2514600"/>
            <a:ext cx="8915400" cy="369332"/>
          </a:xfrm>
          <a:prstGeom prst="rect">
            <a:avLst/>
          </a:prstGeom>
          <a:noFill/>
        </p:spPr>
        <p:txBody>
          <a:bodyPr wrap="square" rtlCol="0">
            <a:spAutoFit/>
          </a:bodyPr>
          <a:lstStyle/>
          <a:p>
            <a:r>
              <a:rPr lang="en-CA" u="sng" dirty="0" smtClean="0">
                <a:hlinkClick r:id="rId4" action="ppaction://hlinksldjump"/>
              </a:rPr>
              <a:t>Quick facts (about Kenya’s and Burnaby's water) </a:t>
            </a:r>
            <a:r>
              <a:rPr lang="en-CA" dirty="0" smtClean="0">
                <a:hlinkClick r:id="rId4" action="ppaction://hlinksldjump"/>
              </a:rPr>
              <a:t>                                                                           </a:t>
            </a:r>
            <a:r>
              <a:rPr lang="en-CA" u="sng" dirty="0" smtClean="0">
                <a:hlinkClick r:id="rId4" action="ppaction://hlinksldjump"/>
              </a:rPr>
              <a:t>Slide 8</a:t>
            </a:r>
            <a:r>
              <a:rPr lang="en-CA" dirty="0" smtClean="0"/>
              <a:t>                                                                             </a:t>
            </a:r>
            <a:endParaRPr lang="en-US" dirty="0"/>
          </a:p>
        </p:txBody>
      </p:sp>
      <p:sp>
        <p:nvSpPr>
          <p:cNvPr id="8" name="TextBox 7"/>
          <p:cNvSpPr txBox="1"/>
          <p:nvPr/>
        </p:nvSpPr>
        <p:spPr>
          <a:xfrm>
            <a:off x="2819400" y="2800290"/>
            <a:ext cx="2209800" cy="400110"/>
          </a:xfrm>
          <a:prstGeom prst="rect">
            <a:avLst/>
          </a:prstGeom>
          <a:noFill/>
        </p:spPr>
        <p:txBody>
          <a:bodyPr wrap="square" rtlCol="0">
            <a:spAutoFit/>
          </a:bodyPr>
          <a:lstStyle/>
          <a:p>
            <a:pPr algn="ctr"/>
            <a:r>
              <a:rPr lang="en-CA" sz="2000" dirty="0" smtClean="0">
                <a:solidFill>
                  <a:srgbClr val="00B0F0"/>
                </a:solidFill>
              </a:rPr>
              <a:t>PART 2</a:t>
            </a:r>
            <a:endParaRPr lang="en-US" sz="2000" dirty="0">
              <a:solidFill>
                <a:srgbClr val="00B0F0"/>
              </a:solidFill>
            </a:endParaRPr>
          </a:p>
        </p:txBody>
      </p:sp>
      <p:sp>
        <p:nvSpPr>
          <p:cNvPr id="9" name="TextBox 8"/>
          <p:cNvSpPr txBox="1"/>
          <p:nvPr/>
        </p:nvSpPr>
        <p:spPr>
          <a:xfrm>
            <a:off x="-26773" y="3200400"/>
            <a:ext cx="9144000" cy="369332"/>
          </a:xfrm>
          <a:prstGeom prst="rect">
            <a:avLst/>
          </a:prstGeom>
          <a:noFill/>
        </p:spPr>
        <p:txBody>
          <a:bodyPr wrap="square" rtlCol="0">
            <a:spAutoFit/>
          </a:bodyPr>
          <a:lstStyle/>
          <a:p>
            <a:r>
              <a:rPr lang="en-CA" u="sng" dirty="0" smtClean="0">
                <a:hlinkClick r:id="rId5" action="ppaction://hlinksldjump"/>
              </a:rPr>
              <a:t>Comparing Kenya to Burnaby</a:t>
            </a:r>
            <a:r>
              <a:rPr lang="en-CA" dirty="0" smtClean="0">
                <a:hlinkClick r:id="rId5" action="ppaction://hlinksldjump"/>
              </a:rPr>
              <a:t>                                                                                                          </a:t>
            </a:r>
            <a:r>
              <a:rPr lang="en-CA" u="sng" dirty="0" smtClean="0">
                <a:hlinkClick r:id="rId5" action="ppaction://hlinksldjump"/>
              </a:rPr>
              <a:t>Slide 9</a:t>
            </a:r>
            <a:endParaRPr lang="en-US" u="sng" dirty="0"/>
          </a:p>
        </p:txBody>
      </p:sp>
      <p:sp>
        <p:nvSpPr>
          <p:cNvPr id="14" name="TextBox 13"/>
          <p:cNvSpPr txBox="1"/>
          <p:nvPr/>
        </p:nvSpPr>
        <p:spPr>
          <a:xfrm>
            <a:off x="3195251" y="3771733"/>
            <a:ext cx="1371600" cy="400110"/>
          </a:xfrm>
          <a:prstGeom prst="rect">
            <a:avLst/>
          </a:prstGeom>
          <a:noFill/>
        </p:spPr>
        <p:txBody>
          <a:bodyPr wrap="square" rtlCol="0">
            <a:spAutoFit/>
          </a:bodyPr>
          <a:lstStyle/>
          <a:p>
            <a:pPr algn="ctr"/>
            <a:r>
              <a:rPr lang="en-CA" sz="2000" dirty="0" smtClean="0">
                <a:solidFill>
                  <a:srgbClr val="00B0F0"/>
                </a:solidFill>
              </a:rPr>
              <a:t>PART 3</a:t>
            </a:r>
            <a:r>
              <a:rPr lang="en-CA" sz="2000" dirty="0" smtClean="0"/>
              <a:t> </a:t>
            </a:r>
            <a:endParaRPr lang="en-US" sz="2000" dirty="0"/>
          </a:p>
        </p:txBody>
      </p:sp>
      <p:sp>
        <p:nvSpPr>
          <p:cNvPr id="2" name="TextBox 1"/>
          <p:cNvSpPr txBox="1"/>
          <p:nvPr/>
        </p:nvSpPr>
        <p:spPr>
          <a:xfrm>
            <a:off x="-26773" y="4006334"/>
            <a:ext cx="9067800" cy="369332"/>
          </a:xfrm>
          <a:prstGeom prst="rect">
            <a:avLst/>
          </a:prstGeom>
          <a:noFill/>
        </p:spPr>
        <p:txBody>
          <a:bodyPr wrap="square" rtlCol="0">
            <a:spAutoFit/>
          </a:bodyPr>
          <a:lstStyle/>
          <a:p>
            <a:r>
              <a:rPr lang="en-CA" u="sng" dirty="0" smtClean="0">
                <a:hlinkClick r:id="rId6" action="ppaction://hlinksldjump"/>
              </a:rPr>
              <a:t>What is being to help </a:t>
            </a:r>
            <a:r>
              <a:rPr lang="en-CA" dirty="0" smtClean="0">
                <a:hlinkClick r:id="rId6" action="ppaction://hlinksldjump"/>
              </a:rPr>
              <a:t>                                                                                                                     </a:t>
            </a:r>
            <a:r>
              <a:rPr lang="en-CA" u="sng" dirty="0" smtClean="0">
                <a:hlinkClick r:id="rId6" action="ppaction://hlinksldjump"/>
              </a:rPr>
              <a:t>Slide 10</a:t>
            </a:r>
            <a:endParaRPr lang="en-CA" u="sng" dirty="0"/>
          </a:p>
        </p:txBody>
      </p:sp>
      <p:sp>
        <p:nvSpPr>
          <p:cNvPr id="3" name="TextBox 2"/>
          <p:cNvSpPr txBox="1"/>
          <p:nvPr/>
        </p:nvSpPr>
        <p:spPr>
          <a:xfrm>
            <a:off x="-26773" y="4375666"/>
            <a:ext cx="8915400" cy="369332"/>
          </a:xfrm>
          <a:prstGeom prst="rect">
            <a:avLst/>
          </a:prstGeom>
          <a:noFill/>
        </p:spPr>
        <p:txBody>
          <a:bodyPr wrap="square" rtlCol="0">
            <a:spAutoFit/>
          </a:bodyPr>
          <a:lstStyle/>
          <a:p>
            <a:r>
              <a:rPr lang="en-CA" u="sng" dirty="0" smtClean="0">
                <a:hlinkClick r:id="rId7" action="ppaction://hlinksldjump"/>
              </a:rPr>
              <a:t>What can be done to help </a:t>
            </a:r>
            <a:r>
              <a:rPr lang="en-CA" dirty="0" smtClean="0">
                <a:hlinkClick r:id="rId7" action="ppaction://hlinksldjump"/>
              </a:rPr>
              <a:t>                                                                                                              </a:t>
            </a:r>
            <a:r>
              <a:rPr lang="en-CA" u="sng" dirty="0" smtClean="0">
                <a:hlinkClick r:id="rId7" action="ppaction://hlinksldjump"/>
              </a:rPr>
              <a:t>Slide 11 </a:t>
            </a:r>
            <a:endParaRPr lang="en-CA" u="sng" dirty="0"/>
          </a:p>
        </p:txBody>
      </p:sp>
      <p:sp>
        <p:nvSpPr>
          <p:cNvPr id="15" name="TextBox 14"/>
          <p:cNvSpPr txBox="1"/>
          <p:nvPr/>
        </p:nvSpPr>
        <p:spPr>
          <a:xfrm>
            <a:off x="3158181" y="5292991"/>
            <a:ext cx="1219200" cy="400110"/>
          </a:xfrm>
          <a:prstGeom prst="rect">
            <a:avLst/>
          </a:prstGeom>
          <a:noFill/>
        </p:spPr>
        <p:txBody>
          <a:bodyPr wrap="square" rtlCol="0">
            <a:spAutoFit/>
          </a:bodyPr>
          <a:lstStyle/>
          <a:p>
            <a:pPr algn="ctr"/>
            <a:r>
              <a:rPr lang="en-CA" sz="2000" dirty="0" smtClean="0">
                <a:solidFill>
                  <a:srgbClr val="00B0F0"/>
                </a:solidFill>
              </a:rPr>
              <a:t>ENDING</a:t>
            </a:r>
            <a:endParaRPr lang="en-US" sz="2000" dirty="0">
              <a:solidFill>
                <a:srgbClr val="00B0F0"/>
              </a:solidFill>
            </a:endParaRPr>
          </a:p>
        </p:txBody>
      </p:sp>
      <p:sp>
        <p:nvSpPr>
          <p:cNvPr id="16" name="TextBox 15"/>
          <p:cNvSpPr txBox="1"/>
          <p:nvPr/>
        </p:nvSpPr>
        <p:spPr>
          <a:xfrm>
            <a:off x="-26773" y="5671066"/>
            <a:ext cx="8991600" cy="369332"/>
          </a:xfrm>
          <a:prstGeom prst="rect">
            <a:avLst/>
          </a:prstGeom>
          <a:noFill/>
        </p:spPr>
        <p:txBody>
          <a:bodyPr wrap="square" rtlCol="0">
            <a:spAutoFit/>
          </a:bodyPr>
          <a:lstStyle/>
          <a:p>
            <a:r>
              <a:rPr lang="en-CA" u="sng" dirty="0" smtClean="0">
                <a:hlinkClick r:id="rId8" action="ppaction://hlinksldjump"/>
              </a:rPr>
              <a:t>Sources</a:t>
            </a:r>
            <a:r>
              <a:rPr lang="en-CA" dirty="0" smtClean="0">
                <a:hlinkClick r:id="rId8" action="ppaction://hlinksldjump"/>
              </a:rPr>
              <a:t>                                                                                                                                           </a:t>
            </a:r>
            <a:r>
              <a:rPr lang="en-CA" u="sng" dirty="0" smtClean="0">
                <a:hlinkClick r:id="rId8" action="ppaction://hlinksldjump"/>
              </a:rPr>
              <a:t>Slide 13</a:t>
            </a:r>
            <a:endParaRPr lang="en-US" u="sng" dirty="0"/>
          </a:p>
        </p:txBody>
      </p:sp>
      <p:sp>
        <p:nvSpPr>
          <p:cNvPr id="17" name="TextBox 16"/>
          <p:cNvSpPr txBox="1"/>
          <p:nvPr/>
        </p:nvSpPr>
        <p:spPr>
          <a:xfrm>
            <a:off x="-26773" y="6040398"/>
            <a:ext cx="8915400" cy="369332"/>
          </a:xfrm>
          <a:prstGeom prst="rect">
            <a:avLst/>
          </a:prstGeom>
          <a:noFill/>
        </p:spPr>
        <p:txBody>
          <a:bodyPr wrap="square" rtlCol="0">
            <a:spAutoFit/>
          </a:bodyPr>
          <a:lstStyle/>
          <a:p>
            <a:r>
              <a:rPr lang="en-CA" u="sng" dirty="0" smtClean="0">
                <a:solidFill>
                  <a:srgbClr val="00B0F0"/>
                </a:solidFill>
                <a:hlinkClick r:id="rId9" action="ppaction://hlinksldjump"/>
              </a:rPr>
              <a:t>Epic ending  with credits</a:t>
            </a:r>
            <a:r>
              <a:rPr lang="en-CA" dirty="0" smtClean="0">
                <a:solidFill>
                  <a:srgbClr val="00B0F0"/>
                </a:solidFill>
                <a:hlinkClick r:id="rId9" action="ppaction://hlinksldjump"/>
              </a:rPr>
              <a:t>                                                                                                                   </a:t>
            </a:r>
            <a:r>
              <a:rPr lang="en-CA" u="sng" dirty="0" smtClean="0">
                <a:solidFill>
                  <a:srgbClr val="00B0F0"/>
                </a:solidFill>
                <a:hlinkClick r:id="rId9" action="ppaction://hlinksldjump"/>
              </a:rPr>
              <a:t>Slide 14</a:t>
            </a:r>
            <a:endParaRPr lang="en-US" u="sng" dirty="0">
              <a:solidFill>
                <a:srgbClr val="00B0F0"/>
              </a:solidFill>
            </a:endParaRPr>
          </a:p>
        </p:txBody>
      </p:sp>
      <p:sp>
        <p:nvSpPr>
          <p:cNvPr id="18" name="Rectangle 17"/>
          <p:cNvSpPr/>
          <p:nvPr/>
        </p:nvSpPr>
        <p:spPr>
          <a:xfrm>
            <a:off x="-26773" y="1371600"/>
            <a:ext cx="9296400" cy="369332"/>
          </a:xfrm>
          <a:prstGeom prst="rect">
            <a:avLst/>
          </a:prstGeom>
        </p:spPr>
        <p:txBody>
          <a:bodyPr wrap="square">
            <a:spAutoFit/>
          </a:bodyPr>
          <a:lstStyle/>
          <a:p>
            <a:r>
              <a:rPr lang="en-CA" u="sng" dirty="0" smtClean="0">
                <a:solidFill>
                  <a:srgbClr val="FF0000"/>
                </a:solidFill>
                <a:hlinkClick r:id="rId10" action="ppaction://hlinksldjump"/>
              </a:rPr>
              <a:t>Q </a:t>
            </a:r>
            <a:r>
              <a:rPr lang="en-CA" u="sng" dirty="0" smtClean="0">
                <a:solidFill>
                  <a:schemeClr val="tx2">
                    <a:lumMod val="90000"/>
                  </a:schemeClr>
                </a:solidFill>
                <a:hlinkClick r:id="rId10" action="ppaction://hlinksldjump"/>
              </a:rPr>
              <a:t>and A  about Burnaby’s </a:t>
            </a:r>
            <a:r>
              <a:rPr lang="en-CA" u="sng" dirty="0" smtClean="0">
                <a:solidFill>
                  <a:srgbClr val="FF0000"/>
                </a:solidFill>
                <a:hlinkClick r:id="rId10" action="ppaction://hlinksldjump"/>
              </a:rPr>
              <a:t>wate</a:t>
            </a:r>
            <a:r>
              <a:rPr lang="en-CA" dirty="0" smtClean="0">
                <a:solidFill>
                  <a:srgbClr val="FF0000"/>
                </a:solidFill>
                <a:hlinkClick r:id="rId10" action="ppaction://hlinksldjump"/>
              </a:rPr>
              <a:t>r                                                                                                         </a:t>
            </a:r>
            <a:r>
              <a:rPr lang="en-CA" u="sng" dirty="0" smtClean="0">
                <a:solidFill>
                  <a:srgbClr val="FF0000"/>
                </a:solidFill>
                <a:hlinkClick r:id="rId10" action="ppaction://hlinksldjump"/>
              </a:rPr>
              <a:t>Slide 5</a:t>
            </a:r>
            <a:endParaRPr lang="en-US" u="sng" dirty="0">
              <a:solidFill>
                <a:srgbClr val="FF0000"/>
              </a:solidFill>
            </a:endParaRPr>
          </a:p>
        </p:txBody>
      </p:sp>
      <p:sp>
        <p:nvSpPr>
          <p:cNvPr id="5" name="TextBox 4"/>
          <p:cNvSpPr txBox="1"/>
          <p:nvPr/>
        </p:nvSpPr>
        <p:spPr>
          <a:xfrm>
            <a:off x="-26773" y="4753236"/>
            <a:ext cx="9100751" cy="369332"/>
          </a:xfrm>
          <a:prstGeom prst="rect">
            <a:avLst/>
          </a:prstGeom>
          <a:noFill/>
        </p:spPr>
        <p:txBody>
          <a:bodyPr wrap="square" rtlCol="0">
            <a:spAutoFit/>
          </a:bodyPr>
          <a:lstStyle/>
          <a:p>
            <a:r>
              <a:rPr lang="en-CA" u="sng" dirty="0" smtClean="0">
                <a:hlinkClick r:id="rId11" action="ppaction://hlinksldjump"/>
              </a:rPr>
              <a:t>To sum it up                                                                                                                                     Slide 12</a:t>
            </a:r>
            <a:endParaRPr lang="en-CA" u="sng" dirty="0"/>
          </a:p>
        </p:txBody>
      </p:sp>
      <p:sp>
        <p:nvSpPr>
          <p:cNvPr id="6" name="TextBox 5"/>
          <p:cNvSpPr txBox="1"/>
          <p:nvPr/>
        </p:nvSpPr>
        <p:spPr>
          <a:xfrm>
            <a:off x="5105400" y="609607"/>
            <a:ext cx="2209800" cy="369332"/>
          </a:xfrm>
          <a:prstGeom prst="rect">
            <a:avLst/>
          </a:prstGeom>
          <a:noFill/>
        </p:spPr>
        <p:txBody>
          <a:bodyPr wrap="square" rtlCol="0">
            <a:spAutoFit/>
          </a:bodyPr>
          <a:lstStyle/>
          <a:p>
            <a:r>
              <a:rPr lang="en-CA"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(with hyperlinks</a:t>
            </a:r>
            <a:r>
              <a:rPr lang="en-CA"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endParaRPr lang="en-CA"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mc:AlternateContent xmlns:mc="http://schemas.openxmlformats.org/markup-compatibility/2006">
    <mc:Choice xmlns=""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50000"/>
                                  </p:iterate>
                                  <p:childTnLst>
                                    <p:set>
                                      <p:cBhvr>
                                        <p:cTn id="6" dur="1" fill="hold">
                                          <p:stCondLst>
                                            <p:cond delay="0"/>
                                          </p:stCondLst>
                                        </p:cTn>
                                        <p:tgtEl>
                                          <p:spTgt spid="15"/>
                                        </p:tgtEl>
                                        <p:attrNameLst>
                                          <p:attrName>style.visibility</p:attrName>
                                        </p:attrNameLst>
                                      </p:cBhvr>
                                      <p:to>
                                        <p:strVal val="visible"/>
                                      </p:to>
                                    </p:set>
                                    <p:set>
                                      <p:cBhvr>
                                        <p:cTn id="7" dur="227" fill="hold">
                                          <p:stCondLst>
                                            <p:cond delay="0"/>
                                          </p:stCondLst>
                                        </p:cTn>
                                        <p:tgtEl>
                                          <p:spTgt spid="15"/>
                                        </p:tgtEl>
                                        <p:attrNameLst>
                                          <p:attrName>style.rotation</p:attrName>
                                        </p:attrNameLst>
                                      </p:cBhvr>
                                      <p:to>
                                        <p:strVal val="-45.0"/>
                                      </p:to>
                                    </p:set>
                                    <p:anim calcmode="lin" valueType="num">
                                      <p:cBhvr>
                                        <p:cTn id="8" dur="227" fill="hold">
                                          <p:stCondLst>
                                            <p:cond delay="227"/>
                                          </p:stCondLst>
                                        </p:cTn>
                                        <p:tgtEl>
                                          <p:spTgt spid="15"/>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15"/>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15"/>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15"/>
                                        </p:tgtEl>
                                        <p:attrNameLst>
                                          <p:attrName>ppt_y</p:attrName>
                                        </p:attrNameLst>
                                      </p:cBhvr>
                                      <p:tavLst>
                                        <p:tav tm="0">
                                          <p:val>
                                            <p:strVal val="#ppt_y-(0.354*#ppt_w-0.172*#ppt_h)"/>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anim calcmode="lin" valueType="num">
                                      <p:cBhvr>
                                        <p:cTn id="17" dur="500" fill="hold"/>
                                        <p:tgtEl>
                                          <p:spTgt spid="8"/>
                                        </p:tgtEl>
                                        <p:attrNameLst>
                                          <p:attrName>ppt_x</p:attrName>
                                        </p:attrNameLst>
                                      </p:cBhvr>
                                      <p:tavLst>
                                        <p:tav tm="0">
                                          <p:val>
                                            <p:fltVal val="0.5"/>
                                          </p:val>
                                        </p:tav>
                                        <p:tav tm="100000">
                                          <p:val>
                                            <p:strVal val="#ppt_x"/>
                                          </p:val>
                                        </p:tav>
                                      </p:tavLst>
                                    </p:anim>
                                    <p:anim calcmode="lin" valueType="num">
                                      <p:cBhvr>
                                        <p:cTn id="18" dur="500" fill="hold"/>
                                        <p:tgtEl>
                                          <p:spTgt spid="8"/>
                                        </p:tgtEl>
                                        <p:attrNameLst>
                                          <p:attrName>ppt_y</p:attrName>
                                        </p:attrNameLst>
                                      </p:cBhvr>
                                      <p:tavLst>
                                        <p:tav tm="0">
                                          <p:val>
                                            <p:fltVal val="0.5"/>
                                          </p:val>
                                        </p:tav>
                                        <p:tav tm="100000">
                                          <p:val>
                                            <p:strVal val="#ppt_y"/>
                                          </p:val>
                                        </p:tav>
                                      </p:tavLst>
                                    </p:anim>
                                  </p:childTnLst>
                                </p:cTn>
                              </p:par>
                              <p:par>
                                <p:cTn id="19" presetID="38" presetClass="entr" presetSubtype="0" accel="50000" fill="hold" grpId="0" nodeType="withEffect">
                                  <p:stCondLst>
                                    <p:cond delay="0"/>
                                  </p:stCondLst>
                                  <p:iterate type="lt">
                                    <p:tmPct val="50000"/>
                                  </p:iterate>
                                  <p:childTnLst>
                                    <p:set>
                                      <p:cBhvr>
                                        <p:cTn id="20" dur="1" fill="hold">
                                          <p:stCondLst>
                                            <p:cond delay="0"/>
                                          </p:stCondLst>
                                        </p:cTn>
                                        <p:tgtEl>
                                          <p:spTgt spid="14"/>
                                        </p:tgtEl>
                                        <p:attrNameLst>
                                          <p:attrName>style.visibility</p:attrName>
                                        </p:attrNameLst>
                                      </p:cBhvr>
                                      <p:to>
                                        <p:strVal val="visible"/>
                                      </p:to>
                                    </p:set>
                                    <p:set>
                                      <p:cBhvr>
                                        <p:cTn id="21" dur="227" fill="hold">
                                          <p:stCondLst>
                                            <p:cond delay="0"/>
                                          </p:stCondLst>
                                        </p:cTn>
                                        <p:tgtEl>
                                          <p:spTgt spid="14"/>
                                        </p:tgtEl>
                                        <p:attrNameLst>
                                          <p:attrName>style.rotation</p:attrName>
                                        </p:attrNameLst>
                                      </p:cBhvr>
                                      <p:to>
                                        <p:strVal val="-45.0"/>
                                      </p:to>
                                    </p:set>
                                    <p:anim calcmode="lin" valueType="num">
                                      <p:cBhvr>
                                        <p:cTn id="22" dur="227" fill="hold">
                                          <p:stCondLst>
                                            <p:cond delay="227"/>
                                          </p:stCondLst>
                                        </p:cTn>
                                        <p:tgtEl>
                                          <p:spTgt spid="14"/>
                                        </p:tgtEl>
                                        <p:attrNameLst>
                                          <p:attrName>style.rotation</p:attrName>
                                        </p:attrNameLst>
                                      </p:cBhvr>
                                      <p:tavLst>
                                        <p:tav tm="0">
                                          <p:val>
                                            <p:fltVal val="-45"/>
                                          </p:val>
                                        </p:tav>
                                        <p:tav tm="69900">
                                          <p:val>
                                            <p:fltVal val="45"/>
                                          </p:val>
                                        </p:tav>
                                        <p:tav tm="100000">
                                          <p:val>
                                            <p:fltVal val="0"/>
                                          </p:val>
                                        </p:tav>
                                      </p:tavLst>
                                    </p:anim>
                                    <p:anim calcmode="lin" valueType="num">
                                      <p:cBhvr>
                                        <p:cTn id="23" dur="227" fill="hold">
                                          <p:stCondLst>
                                            <p:cond delay="0"/>
                                          </p:stCondLst>
                                        </p:cTn>
                                        <p:tgtEl>
                                          <p:spTgt spid="14"/>
                                        </p:tgtEl>
                                        <p:attrNameLst>
                                          <p:attrName>ppt_y</p:attrName>
                                        </p:attrNameLst>
                                      </p:cBhvr>
                                      <p:tavLst>
                                        <p:tav tm="0">
                                          <p:val>
                                            <p:strVal val="#ppt_y-1"/>
                                          </p:val>
                                        </p:tav>
                                        <p:tav tm="100000">
                                          <p:val>
                                            <p:strVal val="#ppt_y-(0.354*#ppt_w-0.172*#ppt_h)"/>
                                          </p:val>
                                        </p:tav>
                                      </p:tavLst>
                                    </p:anim>
                                    <p:anim calcmode="lin" valueType="num">
                                      <p:cBhvr>
                                        <p:cTn id="24" dur="78" decel="50000" autoRev="1" fill="hold">
                                          <p:stCondLst>
                                            <p:cond delay="227"/>
                                          </p:stCondLst>
                                        </p:cTn>
                                        <p:tgtEl>
                                          <p:spTgt spid="14"/>
                                        </p:tgtEl>
                                        <p:attrNameLst>
                                          <p:attrName>ppt_y</p:attrName>
                                        </p:attrNameLst>
                                      </p:cBhvr>
                                      <p:tavLst>
                                        <p:tav tm="0">
                                          <p:val>
                                            <p:strVal val="#ppt_y-(0.354*#ppt_w-0.172*#ppt_h)"/>
                                          </p:val>
                                        </p:tav>
                                        <p:tav tm="100000">
                                          <p:val>
                                            <p:strVal val="#ppt_y-(0.354*#ppt_w-0.172*#ppt_h)-#ppt_h/2"/>
                                          </p:val>
                                        </p:tav>
                                      </p:tavLst>
                                    </p:anim>
                                    <p:anim calcmode="lin" valueType="num">
                                      <p:cBhvr>
                                        <p:cTn id="25" dur="68" fill="hold">
                                          <p:stCondLst>
                                            <p:cond delay="432"/>
                                          </p:stCondLst>
                                        </p:cTn>
                                        <p:tgtEl>
                                          <p:spTgt spid="14"/>
                                        </p:tgtEl>
                                        <p:attrNameLst>
                                          <p:attrName>ppt_y</p:attrName>
                                        </p:attrNameLst>
                                      </p:cBhvr>
                                      <p:tavLst>
                                        <p:tav tm="0">
                                          <p:val>
                                            <p:strVal val="#ppt_y-(0.354*#ppt_w-0.172*#ppt_h)"/>
                                          </p:val>
                                        </p:tav>
                                        <p:tav tm="100000">
                                          <p:val>
                                            <p:strVal val="#ppt_y"/>
                                          </p:val>
                                        </p:tav>
                                      </p:tavLst>
                                    </p:anim>
                                  </p:childTnLst>
                                </p:cTn>
                              </p:par>
                              <p:par>
                                <p:cTn id="26" presetID="38" presetClass="entr" presetSubtype="0" accel="50000" fill="hold" grpId="0" nodeType="withEffect">
                                  <p:stCondLst>
                                    <p:cond delay="0"/>
                                  </p:stCondLst>
                                  <p:iterate type="lt">
                                    <p:tmPct val="50000"/>
                                  </p:iterate>
                                  <p:childTnLst>
                                    <p:set>
                                      <p:cBhvr>
                                        <p:cTn id="27" dur="1" fill="hold">
                                          <p:stCondLst>
                                            <p:cond delay="0"/>
                                          </p:stCondLst>
                                        </p:cTn>
                                        <p:tgtEl>
                                          <p:spTgt spid="13">
                                            <p:txEl>
                                              <p:pRg st="0" end="0"/>
                                            </p:txEl>
                                          </p:spTgt>
                                        </p:tgtEl>
                                        <p:attrNameLst>
                                          <p:attrName>style.visibility</p:attrName>
                                        </p:attrNameLst>
                                      </p:cBhvr>
                                      <p:to>
                                        <p:strVal val="visible"/>
                                      </p:to>
                                    </p:set>
                                    <p:set>
                                      <p:cBhvr>
                                        <p:cTn id="28" dur="227" fill="hold">
                                          <p:stCondLst>
                                            <p:cond delay="0"/>
                                          </p:stCondLst>
                                        </p:cTn>
                                        <p:tgtEl>
                                          <p:spTgt spid="13">
                                            <p:txEl>
                                              <p:pRg st="0" end="0"/>
                                            </p:txEl>
                                          </p:spTgt>
                                        </p:tgtEl>
                                        <p:attrNameLst>
                                          <p:attrName>style.rotation</p:attrName>
                                        </p:attrNameLst>
                                      </p:cBhvr>
                                      <p:to>
                                        <p:strVal val="-45.0"/>
                                      </p:to>
                                    </p:set>
                                    <p:anim calcmode="lin" valueType="num">
                                      <p:cBhvr>
                                        <p:cTn id="29" dur="227" fill="hold">
                                          <p:stCondLst>
                                            <p:cond delay="227"/>
                                          </p:stCondLst>
                                        </p:cTn>
                                        <p:tgtEl>
                                          <p:spTgt spid="13">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30" dur="227" fill="hold">
                                          <p:stCondLst>
                                            <p:cond delay="0"/>
                                          </p:stCondLst>
                                        </p:cTn>
                                        <p:tgtEl>
                                          <p:spTgt spid="13">
                                            <p:txEl>
                                              <p:pRg st="0" end="0"/>
                                            </p:txEl>
                                          </p:spTgt>
                                        </p:tgtEl>
                                        <p:attrNameLst>
                                          <p:attrName>ppt_y</p:attrName>
                                        </p:attrNameLst>
                                      </p:cBhvr>
                                      <p:tavLst>
                                        <p:tav tm="0">
                                          <p:val>
                                            <p:strVal val="#ppt_y-1"/>
                                          </p:val>
                                        </p:tav>
                                        <p:tav tm="100000">
                                          <p:val>
                                            <p:strVal val="#ppt_y-(0.354*#ppt_w-0.172*#ppt_h)"/>
                                          </p:val>
                                        </p:tav>
                                      </p:tavLst>
                                    </p:anim>
                                    <p:anim calcmode="lin" valueType="num">
                                      <p:cBhvr>
                                        <p:cTn id="31" dur="78" decel="50000" autoRev="1" fill="hold">
                                          <p:stCondLst>
                                            <p:cond delay="227"/>
                                          </p:stCondLst>
                                        </p:cTn>
                                        <p:tgtEl>
                                          <p:spTgt spid="13">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32" dur="68" fill="hold">
                                          <p:stCondLst>
                                            <p:cond delay="432"/>
                                          </p:stCondLst>
                                        </p:cTn>
                                        <p:tgtEl>
                                          <p:spTgt spid="13">
                                            <p:txEl>
                                              <p:pRg st="0" end="0"/>
                                            </p:txEl>
                                          </p:spTgt>
                                        </p:tgtEl>
                                        <p:attrNameLst>
                                          <p:attrName>ppt_y</p:attrName>
                                        </p:attrNameLst>
                                      </p:cBhvr>
                                      <p:tavLst>
                                        <p:tav tm="0">
                                          <p:val>
                                            <p:strVal val="#ppt_y-(0.354*#ppt_w-0.172*#ppt_h)"/>
                                          </p:val>
                                        </p:tav>
                                        <p:tav tm="100000">
                                          <p:val>
                                            <p:strVal val="#ppt_y"/>
                                          </p:val>
                                        </p:tav>
                                      </p:tavLst>
                                    </p:anim>
                                  </p:childTnLst>
                                </p:cTn>
                              </p:par>
                              <p:par>
                                <p:cTn id="33" presetID="26"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80">
                                          <p:stCondLst>
                                            <p:cond delay="0"/>
                                          </p:stCondLst>
                                        </p:cTn>
                                        <p:tgtEl>
                                          <p:spTgt spid="4"/>
                                        </p:tgtEl>
                                      </p:cBhvr>
                                    </p:animEffect>
                                    <p:anim calcmode="lin" valueType="num">
                                      <p:cBhvr>
                                        <p:cTn id="3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1" dur="26">
                                          <p:stCondLst>
                                            <p:cond delay="650"/>
                                          </p:stCondLst>
                                        </p:cTn>
                                        <p:tgtEl>
                                          <p:spTgt spid="4"/>
                                        </p:tgtEl>
                                      </p:cBhvr>
                                      <p:to x="100000" y="60000"/>
                                    </p:animScale>
                                    <p:animScale>
                                      <p:cBhvr>
                                        <p:cTn id="42" dur="166" decel="50000">
                                          <p:stCondLst>
                                            <p:cond delay="676"/>
                                          </p:stCondLst>
                                        </p:cTn>
                                        <p:tgtEl>
                                          <p:spTgt spid="4"/>
                                        </p:tgtEl>
                                      </p:cBhvr>
                                      <p:to x="100000" y="100000"/>
                                    </p:animScale>
                                    <p:animScale>
                                      <p:cBhvr>
                                        <p:cTn id="43" dur="26">
                                          <p:stCondLst>
                                            <p:cond delay="1312"/>
                                          </p:stCondLst>
                                        </p:cTn>
                                        <p:tgtEl>
                                          <p:spTgt spid="4"/>
                                        </p:tgtEl>
                                      </p:cBhvr>
                                      <p:to x="100000" y="80000"/>
                                    </p:animScale>
                                    <p:animScale>
                                      <p:cBhvr>
                                        <p:cTn id="44" dur="166" decel="50000">
                                          <p:stCondLst>
                                            <p:cond delay="1338"/>
                                          </p:stCondLst>
                                        </p:cTn>
                                        <p:tgtEl>
                                          <p:spTgt spid="4"/>
                                        </p:tgtEl>
                                      </p:cBhvr>
                                      <p:to x="100000" y="100000"/>
                                    </p:animScale>
                                    <p:animScale>
                                      <p:cBhvr>
                                        <p:cTn id="45" dur="26">
                                          <p:stCondLst>
                                            <p:cond delay="1642"/>
                                          </p:stCondLst>
                                        </p:cTn>
                                        <p:tgtEl>
                                          <p:spTgt spid="4"/>
                                        </p:tgtEl>
                                      </p:cBhvr>
                                      <p:to x="100000" y="90000"/>
                                    </p:animScale>
                                    <p:animScale>
                                      <p:cBhvr>
                                        <p:cTn id="46" dur="166" decel="50000">
                                          <p:stCondLst>
                                            <p:cond delay="1668"/>
                                          </p:stCondLst>
                                        </p:cTn>
                                        <p:tgtEl>
                                          <p:spTgt spid="4"/>
                                        </p:tgtEl>
                                      </p:cBhvr>
                                      <p:to x="100000" y="100000"/>
                                    </p:animScale>
                                    <p:animScale>
                                      <p:cBhvr>
                                        <p:cTn id="47" dur="26">
                                          <p:stCondLst>
                                            <p:cond delay="1808"/>
                                          </p:stCondLst>
                                        </p:cTn>
                                        <p:tgtEl>
                                          <p:spTgt spid="4"/>
                                        </p:tgtEl>
                                      </p:cBhvr>
                                      <p:to x="100000" y="95000"/>
                                    </p:animScale>
                                    <p:animScale>
                                      <p:cBhvr>
                                        <p:cTn id="48" dur="166" decel="50000">
                                          <p:stCondLst>
                                            <p:cond delay="1834"/>
                                          </p:stCondLst>
                                        </p:cTn>
                                        <p:tgtEl>
                                          <p:spTgt spid="4"/>
                                        </p:tgtEl>
                                      </p:cBhvr>
                                      <p:to x="100000" y="100000"/>
                                    </p:animScale>
                                  </p:childTnLst>
                                </p:cTn>
                              </p:par>
                              <p:par>
                                <p:cTn id="49" presetID="26" presetClass="entr" presetSubtype="0"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down)">
                                      <p:cBhvr>
                                        <p:cTn id="51" dur="580">
                                          <p:stCondLst>
                                            <p:cond delay="0"/>
                                          </p:stCondLst>
                                        </p:cTn>
                                        <p:tgtEl>
                                          <p:spTgt spid="6"/>
                                        </p:tgtEl>
                                      </p:cBhvr>
                                    </p:animEffect>
                                    <p:anim calcmode="lin" valueType="num">
                                      <p:cBhvr>
                                        <p:cTn id="5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57" dur="26">
                                          <p:stCondLst>
                                            <p:cond delay="650"/>
                                          </p:stCondLst>
                                        </p:cTn>
                                        <p:tgtEl>
                                          <p:spTgt spid="6"/>
                                        </p:tgtEl>
                                      </p:cBhvr>
                                      <p:to x="100000" y="60000"/>
                                    </p:animScale>
                                    <p:animScale>
                                      <p:cBhvr>
                                        <p:cTn id="58" dur="166" decel="50000">
                                          <p:stCondLst>
                                            <p:cond delay="676"/>
                                          </p:stCondLst>
                                        </p:cTn>
                                        <p:tgtEl>
                                          <p:spTgt spid="6"/>
                                        </p:tgtEl>
                                      </p:cBhvr>
                                      <p:to x="100000" y="100000"/>
                                    </p:animScale>
                                    <p:animScale>
                                      <p:cBhvr>
                                        <p:cTn id="59" dur="26">
                                          <p:stCondLst>
                                            <p:cond delay="1312"/>
                                          </p:stCondLst>
                                        </p:cTn>
                                        <p:tgtEl>
                                          <p:spTgt spid="6"/>
                                        </p:tgtEl>
                                      </p:cBhvr>
                                      <p:to x="100000" y="80000"/>
                                    </p:animScale>
                                    <p:animScale>
                                      <p:cBhvr>
                                        <p:cTn id="60" dur="166" decel="50000">
                                          <p:stCondLst>
                                            <p:cond delay="1338"/>
                                          </p:stCondLst>
                                        </p:cTn>
                                        <p:tgtEl>
                                          <p:spTgt spid="6"/>
                                        </p:tgtEl>
                                      </p:cBhvr>
                                      <p:to x="100000" y="100000"/>
                                    </p:animScale>
                                    <p:animScale>
                                      <p:cBhvr>
                                        <p:cTn id="61" dur="26">
                                          <p:stCondLst>
                                            <p:cond delay="1642"/>
                                          </p:stCondLst>
                                        </p:cTn>
                                        <p:tgtEl>
                                          <p:spTgt spid="6"/>
                                        </p:tgtEl>
                                      </p:cBhvr>
                                      <p:to x="100000" y="90000"/>
                                    </p:animScale>
                                    <p:animScale>
                                      <p:cBhvr>
                                        <p:cTn id="62" dur="166" decel="50000">
                                          <p:stCondLst>
                                            <p:cond delay="1668"/>
                                          </p:stCondLst>
                                        </p:cTn>
                                        <p:tgtEl>
                                          <p:spTgt spid="6"/>
                                        </p:tgtEl>
                                      </p:cBhvr>
                                      <p:to x="100000" y="100000"/>
                                    </p:animScale>
                                    <p:animScale>
                                      <p:cBhvr>
                                        <p:cTn id="63" dur="26">
                                          <p:stCondLst>
                                            <p:cond delay="1808"/>
                                          </p:stCondLst>
                                        </p:cTn>
                                        <p:tgtEl>
                                          <p:spTgt spid="6"/>
                                        </p:tgtEl>
                                      </p:cBhvr>
                                      <p:to x="100000" y="95000"/>
                                    </p:animScale>
                                    <p:animScale>
                                      <p:cBhvr>
                                        <p:cTn id="64" dur="166" decel="50000">
                                          <p:stCondLst>
                                            <p:cond delay="1834"/>
                                          </p:stCondLst>
                                        </p:cTn>
                                        <p:tgtEl>
                                          <p:spTgt spid="6"/>
                                        </p:tgtEl>
                                      </p:cBhvr>
                                      <p:to x="100000" y="100000"/>
                                    </p:animScale>
                                  </p:childTnLst>
                                </p:cTn>
                              </p:par>
                            </p:childTnLst>
                          </p:cTn>
                        </p:par>
                        <p:par>
                          <p:cTn id="65" fill="hold">
                            <p:stCondLst>
                              <p:cond delay="2000"/>
                            </p:stCondLst>
                            <p:childTnLst>
                              <p:par>
                                <p:cTn id="66" presetID="25" presetClass="entr" presetSubtype="0"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25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69" dur="25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70" dur="250" accel="50000" fill="hold">
                                          <p:stCondLst>
                                            <p:cond delay="250"/>
                                          </p:stCondLst>
                                        </p:cTn>
                                        <p:tgtEl>
                                          <p:spTgt spid="18"/>
                                        </p:tgtEl>
                                        <p:attrNameLst>
                                          <p:attrName>ppt_w</p:attrName>
                                        </p:attrNameLst>
                                      </p:cBhvr>
                                      <p:tavLst>
                                        <p:tav tm="0">
                                          <p:val>
                                            <p:strVal val="#ppt_w*.05"/>
                                          </p:val>
                                        </p:tav>
                                        <p:tav tm="100000">
                                          <p:val>
                                            <p:strVal val="#ppt_w"/>
                                          </p:val>
                                        </p:tav>
                                      </p:tavLst>
                                    </p:anim>
                                    <p:anim calcmode="lin" valueType="num">
                                      <p:cBhvr>
                                        <p:cTn id="71" dur="500" fill="hold"/>
                                        <p:tgtEl>
                                          <p:spTgt spid="18"/>
                                        </p:tgtEl>
                                        <p:attrNameLst>
                                          <p:attrName>ppt_h</p:attrName>
                                        </p:attrNameLst>
                                      </p:cBhvr>
                                      <p:tavLst>
                                        <p:tav tm="0">
                                          <p:val>
                                            <p:strVal val="#ppt_h"/>
                                          </p:val>
                                        </p:tav>
                                        <p:tav tm="100000">
                                          <p:val>
                                            <p:strVal val="#ppt_h"/>
                                          </p:val>
                                        </p:tav>
                                      </p:tavLst>
                                    </p:anim>
                                    <p:anim calcmode="lin" valueType="num">
                                      <p:cBhvr>
                                        <p:cTn id="72" dur="25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73" dur="25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74" dur="250" accel="50000" fill="hold">
                                          <p:stCondLst>
                                            <p:cond delay="250"/>
                                          </p:stCondLst>
                                        </p:cTn>
                                        <p:tgtEl>
                                          <p:spTgt spid="18"/>
                                        </p:tgtEl>
                                        <p:attrNameLst>
                                          <p:attrName>ppt_y</p:attrName>
                                        </p:attrNameLst>
                                      </p:cBhvr>
                                      <p:tavLst>
                                        <p:tav tm="0">
                                          <p:val>
                                            <p:strVal val="#ppt_y+.1"/>
                                          </p:val>
                                        </p:tav>
                                        <p:tav tm="100000">
                                          <p:val>
                                            <p:strVal val="#ppt_y"/>
                                          </p:val>
                                        </p:tav>
                                      </p:tavLst>
                                    </p:anim>
                                    <p:animEffect transition="in" filter="fade">
                                      <p:cBhvr>
                                        <p:cTn id="75" dur="500" decel="50000">
                                          <p:stCondLst>
                                            <p:cond delay="0"/>
                                          </p:stCondLst>
                                        </p:cTn>
                                        <p:tgtEl>
                                          <p:spTgt spid="18"/>
                                        </p:tgtEl>
                                      </p:cBhvr>
                                    </p:animEffect>
                                  </p:childTnLst>
                                </p:cTn>
                              </p:par>
                              <p:par>
                                <p:cTn id="76" presetID="25" presetClass="entr" presetSubtype="0" fill="hold" grpId="0" nodeType="withEffect">
                                  <p:stCondLst>
                                    <p:cond delay="0"/>
                                  </p:stCondLst>
                                  <p:childTnLst>
                                    <p:set>
                                      <p:cBhvr>
                                        <p:cTn id="77" dur="1" fill="hold">
                                          <p:stCondLst>
                                            <p:cond delay="0"/>
                                          </p:stCondLst>
                                        </p:cTn>
                                        <p:tgtEl>
                                          <p:spTgt spid="11"/>
                                        </p:tgtEl>
                                        <p:attrNameLst>
                                          <p:attrName>style.visibility</p:attrName>
                                        </p:attrNameLst>
                                      </p:cBhvr>
                                      <p:to>
                                        <p:strVal val="visible"/>
                                      </p:to>
                                    </p:set>
                                    <p:anim calcmode="lin" valueType="num">
                                      <p:cBhvr>
                                        <p:cTn id="78" dur="25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79" dur="25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80" dur="250" accel="50000" fill="hold">
                                          <p:stCondLst>
                                            <p:cond delay="250"/>
                                          </p:stCondLst>
                                        </p:cTn>
                                        <p:tgtEl>
                                          <p:spTgt spid="11"/>
                                        </p:tgtEl>
                                        <p:attrNameLst>
                                          <p:attrName>ppt_w</p:attrName>
                                        </p:attrNameLst>
                                      </p:cBhvr>
                                      <p:tavLst>
                                        <p:tav tm="0">
                                          <p:val>
                                            <p:strVal val="#ppt_w*.05"/>
                                          </p:val>
                                        </p:tav>
                                        <p:tav tm="100000">
                                          <p:val>
                                            <p:strVal val="#ppt_w"/>
                                          </p:val>
                                        </p:tav>
                                      </p:tavLst>
                                    </p:anim>
                                    <p:anim calcmode="lin" valueType="num">
                                      <p:cBhvr>
                                        <p:cTn id="81" dur="500" fill="hold"/>
                                        <p:tgtEl>
                                          <p:spTgt spid="11"/>
                                        </p:tgtEl>
                                        <p:attrNameLst>
                                          <p:attrName>ppt_h</p:attrName>
                                        </p:attrNameLst>
                                      </p:cBhvr>
                                      <p:tavLst>
                                        <p:tav tm="0">
                                          <p:val>
                                            <p:strVal val="#ppt_h"/>
                                          </p:val>
                                        </p:tav>
                                        <p:tav tm="100000">
                                          <p:val>
                                            <p:strVal val="#ppt_h"/>
                                          </p:val>
                                        </p:tav>
                                      </p:tavLst>
                                    </p:anim>
                                    <p:anim calcmode="lin" valueType="num">
                                      <p:cBhvr>
                                        <p:cTn id="82" dur="25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83" dur="25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84" dur="250" accel="50000" fill="hold">
                                          <p:stCondLst>
                                            <p:cond delay="250"/>
                                          </p:stCondLst>
                                        </p:cTn>
                                        <p:tgtEl>
                                          <p:spTgt spid="11"/>
                                        </p:tgtEl>
                                        <p:attrNameLst>
                                          <p:attrName>ppt_y</p:attrName>
                                        </p:attrNameLst>
                                      </p:cBhvr>
                                      <p:tavLst>
                                        <p:tav tm="0">
                                          <p:val>
                                            <p:strVal val="#ppt_y+.1"/>
                                          </p:val>
                                        </p:tav>
                                        <p:tav tm="100000">
                                          <p:val>
                                            <p:strVal val="#ppt_y"/>
                                          </p:val>
                                        </p:tav>
                                      </p:tavLst>
                                    </p:anim>
                                    <p:animEffect transition="in" filter="fade">
                                      <p:cBhvr>
                                        <p:cTn id="85" dur="500" decel="50000">
                                          <p:stCondLst>
                                            <p:cond delay="0"/>
                                          </p:stCondLst>
                                        </p:cTn>
                                        <p:tgtEl>
                                          <p:spTgt spid="11"/>
                                        </p:tgtEl>
                                      </p:cBhvr>
                                    </p:animEffect>
                                  </p:childTnLst>
                                </p:cTn>
                              </p:par>
                            </p:childTnLst>
                          </p:cTn>
                        </p:par>
                        <p:par>
                          <p:cTn id="86" fill="hold">
                            <p:stCondLst>
                              <p:cond delay="2500"/>
                            </p:stCondLst>
                            <p:childTnLst>
                              <p:par>
                                <p:cTn id="87" presetID="25" presetClass="entr" presetSubtype="0" fill="hold" grpId="0" nodeType="afterEffect">
                                  <p:stCondLst>
                                    <p:cond delay="0"/>
                                  </p:stCondLst>
                                  <p:childTnLst>
                                    <p:set>
                                      <p:cBhvr>
                                        <p:cTn id="88" dur="1" fill="hold">
                                          <p:stCondLst>
                                            <p:cond delay="0"/>
                                          </p:stCondLst>
                                        </p:cTn>
                                        <p:tgtEl>
                                          <p:spTgt spid="12"/>
                                        </p:tgtEl>
                                        <p:attrNameLst>
                                          <p:attrName>style.visibility</p:attrName>
                                        </p:attrNameLst>
                                      </p:cBhvr>
                                      <p:to>
                                        <p:strVal val="visible"/>
                                      </p:to>
                                    </p:set>
                                    <p:anim calcmode="lin" valueType="num">
                                      <p:cBhvr>
                                        <p:cTn id="89" dur="25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90" dur="25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91" dur="250" accel="50000" fill="hold">
                                          <p:stCondLst>
                                            <p:cond delay="250"/>
                                          </p:stCondLst>
                                        </p:cTn>
                                        <p:tgtEl>
                                          <p:spTgt spid="12"/>
                                        </p:tgtEl>
                                        <p:attrNameLst>
                                          <p:attrName>ppt_w</p:attrName>
                                        </p:attrNameLst>
                                      </p:cBhvr>
                                      <p:tavLst>
                                        <p:tav tm="0">
                                          <p:val>
                                            <p:strVal val="#ppt_w*.05"/>
                                          </p:val>
                                        </p:tav>
                                        <p:tav tm="100000">
                                          <p:val>
                                            <p:strVal val="#ppt_w"/>
                                          </p:val>
                                        </p:tav>
                                      </p:tavLst>
                                    </p:anim>
                                    <p:anim calcmode="lin" valueType="num">
                                      <p:cBhvr>
                                        <p:cTn id="92" dur="500" fill="hold"/>
                                        <p:tgtEl>
                                          <p:spTgt spid="12"/>
                                        </p:tgtEl>
                                        <p:attrNameLst>
                                          <p:attrName>ppt_h</p:attrName>
                                        </p:attrNameLst>
                                      </p:cBhvr>
                                      <p:tavLst>
                                        <p:tav tm="0">
                                          <p:val>
                                            <p:strVal val="#ppt_h"/>
                                          </p:val>
                                        </p:tav>
                                        <p:tav tm="100000">
                                          <p:val>
                                            <p:strVal val="#ppt_h"/>
                                          </p:val>
                                        </p:tav>
                                      </p:tavLst>
                                    </p:anim>
                                    <p:anim calcmode="lin" valueType="num">
                                      <p:cBhvr>
                                        <p:cTn id="93" dur="25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94" dur="25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5" dur="250" accel="50000" fill="hold">
                                          <p:stCondLst>
                                            <p:cond delay="250"/>
                                          </p:stCondLst>
                                        </p:cTn>
                                        <p:tgtEl>
                                          <p:spTgt spid="12"/>
                                        </p:tgtEl>
                                        <p:attrNameLst>
                                          <p:attrName>ppt_y</p:attrName>
                                        </p:attrNameLst>
                                      </p:cBhvr>
                                      <p:tavLst>
                                        <p:tav tm="0">
                                          <p:val>
                                            <p:strVal val="#ppt_y+.1"/>
                                          </p:val>
                                        </p:tav>
                                        <p:tav tm="100000">
                                          <p:val>
                                            <p:strVal val="#ppt_y"/>
                                          </p:val>
                                        </p:tav>
                                      </p:tavLst>
                                    </p:anim>
                                    <p:animEffect transition="in" filter="fade">
                                      <p:cBhvr>
                                        <p:cTn id="96" dur="500" decel="50000">
                                          <p:stCondLst>
                                            <p:cond delay="0"/>
                                          </p:stCondLst>
                                        </p:cTn>
                                        <p:tgtEl>
                                          <p:spTgt spid="12"/>
                                        </p:tgtEl>
                                      </p:cBhvr>
                                    </p:animEffect>
                                  </p:childTnLst>
                                </p:cTn>
                              </p:par>
                              <p:par>
                                <p:cTn id="97" presetID="25" presetClass="entr" presetSubtype="0" fill="hold" grpId="0" nodeType="withEffect">
                                  <p:stCondLst>
                                    <p:cond delay="0"/>
                                  </p:stCondLst>
                                  <p:childTnLst>
                                    <p:set>
                                      <p:cBhvr>
                                        <p:cTn id="98" dur="1" fill="hold">
                                          <p:stCondLst>
                                            <p:cond delay="0"/>
                                          </p:stCondLst>
                                        </p:cTn>
                                        <p:tgtEl>
                                          <p:spTgt spid="7"/>
                                        </p:tgtEl>
                                        <p:attrNameLst>
                                          <p:attrName>style.visibility</p:attrName>
                                        </p:attrNameLst>
                                      </p:cBhvr>
                                      <p:to>
                                        <p:strVal val="visible"/>
                                      </p:to>
                                    </p:set>
                                    <p:anim calcmode="lin" valueType="num">
                                      <p:cBhvr>
                                        <p:cTn id="99" dur="25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100" dur="25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101" dur="250" accel="50000" fill="hold">
                                          <p:stCondLst>
                                            <p:cond delay="250"/>
                                          </p:stCondLst>
                                        </p:cTn>
                                        <p:tgtEl>
                                          <p:spTgt spid="7"/>
                                        </p:tgtEl>
                                        <p:attrNameLst>
                                          <p:attrName>ppt_w</p:attrName>
                                        </p:attrNameLst>
                                      </p:cBhvr>
                                      <p:tavLst>
                                        <p:tav tm="0">
                                          <p:val>
                                            <p:strVal val="#ppt_w*.05"/>
                                          </p:val>
                                        </p:tav>
                                        <p:tav tm="100000">
                                          <p:val>
                                            <p:strVal val="#ppt_w"/>
                                          </p:val>
                                        </p:tav>
                                      </p:tavLst>
                                    </p:anim>
                                    <p:anim calcmode="lin" valueType="num">
                                      <p:cBhvr>
                                        <p:cTn id="102" dur="500" fill="hold"/>
                                        <p:tgtEl>
                                          <p:spTgt spid="7"/>
                                        </p:tgtEl>
                                        <p:attrNameLst>
                                          <p:attrName>ppt_h</p:attrName>
                                        </p:attrNameLst>
                                      </p:cBhvr>
                                      <p:tavLst>
                                        <p:tav tm="0">
                                          <p:val>
                                            <p:strVal val="#ppt_h"/>
                                          </p:val>
                                        </p:tav>
                                        <p:tav tm="100000">
                                          <p:val>
                                            <p:strVal val="#ppt_h"/>
                                          </p:val>
                                        </p:tav>
                                      </p:tavLst>
                                    </p:anim>
                                    <p:anim calcmode="lin" valueType="num">
                                      <p:cBhvr>
                                        <p:cTn id="103" dur="25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04" dur="25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105" dur="250" accel="50000" fill="hold">
                                          <p:stCondLst>
                                            <p:cond delay="250"/>
                                          </p:stCondLst>
                                        </p:cTn>
                                        <p:tgtEl>
                                          <p:spTgt spid="7"/>
                                        </p:tgtEl>
                                        <p:attrNameLst>
                                          <p:attrName>ppt_y</p:attrName>
                                        </p:attrNameLst>
                                      </p:cBhvr>
                                      <p:tavLst>
                                        <p:tav tm="0">
                                          <p:val>
                                            <p:strVal val="#ppt_y+.1"/>
                                          </p:val>
                                        </p:tav>
                                        <p:tav tm="100000">
                                          <p:val>
                                            <p:strVal val="#ppt_y"/>
                                          </p:val>
                                        </p:tav>
                                      </p:tavLst>
                                    </p:anim>
                                    <p:animEffect transition="in" filter="fade">
                                      <p:cBhvr>
                                        <p:cTn id="106" dur="500" decel="50000">
                                          <p:stCondLst>
                                            <p:cond delay="0"/>
                                          </p:stCondLst>
                                        </p:cTn>
                                        <p:tgtEl>
                                          <p:spTgt spid="7"/>
                                        </p:tgtEl>
                                      </p:cBhvr>
                                    </p:animEffect>
                                  </p:childTnLst>
                                </p:cTn>
                              </p:par>
                            </p:childTnLst>
                          </p:cTn>
                        </p:par>
                        <p:par>
                          <p:cTn id="107" fill="hold">
                            <p:stCondLst>
                              <p:cond delay="3000"/>
                            </p:stCondLst>
                            <p:childTnLst>
                              <p:par>
                                <p:cTn id="108" presetID="25" presetClass="entr" presetSubtype="0" fill="hold" grpId="0" nodeType="afterEffect">
                                  <p:stCondLst>
                                    <p:cond delay="0"/>
                                  </p:stCondLst>
                                  <p:childTnLst>
                                    <p:set>
                                      <p:cBhvr>
                                        <p:cTn id="109" dur="1" fill="hold">
                                          <p:stCondLst>
                                            <p:cond delay="0"/>
                                          </p:stCondLst>
                                        </p:cTn>
                                        <p:tgtEl>
                                          <p:spTgt spid="9"/>
                                        </p:tgtEl>
                                        <p:attrNameLst>
                                          <p:attrName>style.visibility</p:attrName>
                                        </p:attrNameLst>
                                      </p:cBhvr>
                                      <p:to>
                                        <p:strVal val="visible"/>
                                      </p:to>
                                    </p:set>
                                    <p:anim calcmode="lin" valueType="num">
                                      <p:cBhvr>
                                        <p:cTn id="110" dur="25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111" dur="25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112" dur="250" accel="50000" fill="hold">
                                          <p:stCondLst>
                                            <p:cond delay="250"/>
                                          </p:stCondLst>
                                        </p:cTn>
                                        <p:tgtEl>
                                          <p:spTgt spid="9"/>
                                        </p:tgtEl>
                                        <p:attrNameLst>
                                          <p:attrName>ppt_w</p:attrName>
                                        </p:attrNameLst>
                                      </p:cBhvr>
                                      <p:tavLst>
                                        <p:tav tm="0">
                                          <p:val>
                                            <p:strVal val="#ppt_w*.05"/>
                                          </p:val>
                                        </p:tav>
                                        <p:tav tm="100000">
                                          <p:val>
                                            <p:strVal val="#ppt_w"/>
                                          </p:val>
                                        </p:tav>
                                      </p:tavLst>
                                    </p:anim>
                                    <p:anim calcmode="lin" valueType="num">
                                      <p:cBhvr>
                                        <p:cTn id="113" dur="500" fill="hold"/>
                                        <p:tgtEl>
                                          <p:spTgt spid="9"/>
                                        </p:tgtEl>
                                        <p:attrNameLst>
                                          <p:attrName>ppt_h</p:attrName>
                                        </p:attrNameLst>
                                      </p:cBhvr>
                                      <p:tavLst>
                                        <p:tav tm="0">
                                          <p:val>
                                            <p:strVal val="#ppt_h"/>
                                          </p:val>
                                        </p:tav>
                                        <p:tav tm="100000">
                                          <p:val>
                                            <p:strVal val="#ppt_h"/>
                                          </p:val>
                                        </p:tav>
                                      </p:tavLst>
                                    </p:anim>
                                    <p:anim calcmode="lin" valueType="num">
                                      <p:cBhvr>
                                        <p:cTn id="114" dur="25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115" dur="25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116" dur="250" accel="50000" fill="hold">
                                          <p:stCondLst>
                                            <p:cond delay="250"/>
                                          </p:stCondLst>
                                        </p:cTn>
                                        <p:tgtEl>
                                          <p:spTgt spid="9"/>
                                        </p:tgtEl>
                                        <p:attrNameLst>
                                          <p:attrName>ppt_y</p:attrName>
                                        </p:attrNameLst>
                                      </p:cBhvr>
                                      <p:tavLst>
                                        <p:tav tm="0">
                                          <p:val>
                                            <p:strVal val="#ppt_y+.1"/>
                                          </p:val>
                                        </p:tav>
                                        <p:tav tm="100000">
                                          <p:val>
                                            <p:strVal val="#ppt_y"/>
                                          </p:val>
                                        </p:tav>
                                      </p:tavLst>
                                    </p:anim>
                                    <p:animEffect transition="in" filter="fade">
                                      <p:cBhvr>
                                        <p:cTn id="117" dur="500" decel="50000">
                                          <p:stCondLst>
                                            <p:cond delay="0"/>
                                          </p:stCondLst>
                                        </p:cTn>
                                        <p:tgtEl>
                                          <p:spTgt spid="9"/>
                                        </p:tgtEl>
                                      </p:cBhvr>
                                    </p:animEffect>
                                  </p:childTnLst>
                                </p:cTn>
                              </p:par>
                              <p:par>
                                <p:cTn id="118" presetID="25" presetClass="entr" presetSubtype="0" fill="hold" grpId="0" nodeType="withEffect">
                                  <p:stCondLst>
                                    <p:cond delay="0"/>
                                  </p:stCondLst>
                                  <p:childTnLst>
                                    <p:set>
                                      <p:cBhvr>
                                        <p:cTn id="119" dur="1" fill="hold">
                                          <p:stCondLst>
                                            <p:cond delay="0"/>
                                          </p:stCondLst>
                                        </p:cTn>
                                        <p:tgtEl>
                                          <p:spTgt spid="2"/>
                                        </p:tgtEl>
                                        <p:attrNameLst>
                                          <p:attrName>style.visibility</p:attrName>
                                        </p:attrNameLst>
                                      </p:cBhvr>
                                      <p:to>
                                        <p:strVal val="visible"/>
                                      </p:to>
                                    </p:set>
                                    <p:anim calcmode="lin" valueType="num">
                                      <p:cBhvr>
                                        <p:cTn id="120" dur="25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121" dur="25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122" dur="250" accel="50000" fill="hold">
                                          <p:stCondLst>
                                            <p:cond delay="250"/>
                                          </p:stCondLst>
                                        </p:cTn>
                                        <p:tgtEl>
                                          <p:spTgt spid="2"/>
                                        </p:tgtEl>
                                        <p:attrNameLst>
                                          <p:attrName>ppt_w</p:attrName>
                                        </p:attrNameLst>
                                      </p:cBhvr>
                                      <p:tavLst>
                                        <p:tav tm="0">
                                          <p:val>
                                            <p:strVal val="#ppt_w*.05"/>
                                          </p:val>
                                        </p:tav>
                                        <p:tav tm="100000">
                                          <p:val>
                                            <p:strVal val="#ppt_w"/>
                                          </p:val>
                                        </p:tav>
                                      </p:tavLst>
                                    </p:anim>
                                    <p:anim calcmode="lin" valueType="num">
                                      <p:cBhvr>
                                        <p:cTn id="123" dur="500" fill="hold"/>
                                        <p:tgtEl>
                                          <p:spTgt spid="2"/>
                                        </p:tgtEl>
                                        <p:attrNameLst>
                                          <p:attrName>ppt_h</p:attrName>
                                        </p:attrNameLst>
                                      </p:cBhvr>
                                      <p:tavLst>
                                        <p:tav tm="0">
                                          <p:val>
                                            <p:strVal val="#ppt_h"/>
                                          </p:val>
                                        </p:tav>
                                        <p:tav tm="100000">
                                          <p:val>
                                            <p:strVal val="#ppt_h"/>
                                          </p:val>
                                        </p:tav>
                                      </p:tavLst>
                                    </p:anim>
                                    <p:anim calcmode="lin" valueType="num">
                                      <p:cBhvr>
                                        <p:cTn id="124" dur="25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5" dur="25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26" dur="250" accel="50000" fill="hold">
                                          <p:stCondLst>
                                            <p:cond delay="250"/>
                                          </p:stCondLst>
                                        </p:cTn>
                                        <p:tgtEl>
                                          <p:spTgt spid="2"/>
                                        </p:tgtEl>
                                        <p:attrNameLst>
                                          <p:attrName>ppt_y</p:attrName>
                                        </p:attrNameLst>
                                      </p:cBhvr>
                                      <p:tavLst>
                                        <p:tav tm="0">
                                          <p:val>
                                            <p:strVal val="#ppt_y+.1"/>
                                          </p:val>
                                        </p:tav>
                                        <p:tav tm="100000">
                                          <p:val>
                                            <p:strVal val="#ppt_y"/>
                                          </p:val>
                                        </p:tav>
                                      </p:tavLst>
                                    </p:anim>
                                    <p:animEffect transition="in" filter="fade">
                                      <p:cBhvr>
                                        <p:cTn id="127" dur="500" decel="50000">
                                          <p:stCondLst>
                                            <p:cond delay="0"/>
                                          </p:stCondLst>
                                        </p:cTn>
                                        <p:tgtEl>
                                          <p:spTgt spid="2"/>
                                        </p:tgtEl>
                                      </p:cBhvr>
                                    </p:animEffect>
                                  </p:childTnLst>
                                </p:cTn>
                              </p:par>
                            </p:childTnLst>
                          </p:cTn>
                        </p:par>
                        <p:par>
                          <p:cTn id="128" fill="hold">
                            <p:stCondLst>
                              <p:cond delay="3500"/>
                            </p:stCondLst>
                            <p:childTnLst>
                              <p:par>
                                <p:cTn id="129" presetID="25" presetClass="entr" presetSubtype="0" fill="hold" grpId="0" nodeType="afterEffect">
                                  <p:stCondLst>
                                    <p:cond delay="0"/>
                                  </p:stCondLst>
                                  <p:childTnLst>
                                    <p:set>
                                      <p:cBhvr>
                                        <p:cTn id="130" dur="1" fill="hold">
                                          <p:stCondLst>
                                            <p:cond delay="0"/>
                                          </p:stCondLst>
                                        </p:cTn>
                                        <p:tgtEl>
                                          <p:spTgt spid="3"/>
                                        </p:tgtEl>
                                        <p:attrNameLst>
                                          <p:attrName>style.visibility</p:attrName>
                                        </p:attrNameLst>
                                      </p:cBhvr>
                                      <p:to>
                                        <p:strVal val="visible"/>
                                      </p:to>
                                    </p:set>
                                    <p:anim calcmode="lin" valueType="num">
                                      <p:cBhvr>
                                        <p:cTn id="131" dur="25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32" dur="25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33" dur="250" accel="50000" fill="hold">
                                          <p:stCondLst>
                                            <p:cond delay="250"/>
                                          </p:stCondLst>
                                        </p:cTn>
                                        <p:tgtEl>
                                          <p:spTgt spid="3"/>
                                        </p:tgtEl>
                                        <p:attrNameLst>
                                          <p:attrName>ppt_w</p:attrName>
                                        </p:attrNameLst>
                                      </p:cBhvr>
                                      <p:tavLst>
                                        <p:tav tm="0">
                                          <p:val>
                                            <p:strVal val="#ppt_w*.05"/>
                                          </p:val>
                                        </p:tav>
                                        <p:tav tm="100000">
                                          <p:val>
                                            <p:strVal val="#ppt_w"/>
                                          </p:val>
                                        </p:tav>
                                      </p:tavLst>
                                    </p:anim>
                                    <p:anim calcmode="lin" valueType="num">
                                      <p:cBhvr>
                                        <p:cTn id="134" dur="500" fill="hold"/>
                                        <p:tgtEl>
                                          <p:spTgt spid="3"/>
                                        </p:tgtEl>
                                        <p:attrNameLst>
                                          <p:attrName>ppt_h</p:attrName>
                                        </p:attrNameLst>
                                      </p:cBhvr>
                                      <p:tavLst>
                                        <p:tav tm="0">
                                          <p:val>
                                            <p:strVal val="#ppt_h"/>
                                          </p:val>
                                        </p:tav>
                                        <p:tav tm="100000">
                                          <p:val>
                                            <p:strVal val="#ppt_h"/>
                                          </p:val>
                                        </p:tav>
                                      </p:tavLst>
                                    </p:anim>
                                    <p:anim calcmode="lin" valueType="num">
                                      <p:cBhvr>
                                        <p:cTn id="135" dur="25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36" dur="25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7" dur="250" accel="50000" fill="hold">
                                          <p:stCondLst>
                                            <p:cond delay="250"/>
                                          </p:stCondLst>
                                        </p:cTn>
                                        <p:tgtEl>
                                          <p:spTgt spid="3"/>
                                        </p:tgtEl>
                                        <p:attrNameLst>
                                          <p:attrName>ppt_y</p:attrName>
                                        </p:attrNameLst>
                                      </p:cBhvr>
                                      <p:tavLst>
                                        <p:tav tm="0">
                                          <p:val>
                                            <p:strVal val="#ppt_y+.1"/>
                                          </p:val>
                                        </p:tav>
                                        <p:tav tm="100000">
                                          <p:val>
                                            <p:strVal val="#ppt_y"/>
                                          </p:val>
                                        </p:tav>
                                      </p:tavLst>
                                    </p:anim>
                                    <p:animEffect transition="in" filter="fade">
                                      <p:cBhvr>
                                        <p:cTn id="138" dur="500" decel="50000">
                                          <p:stCondLst>
                                            <p:cond delay="0"/>
                                          </p:stCondLst>
                                        </p:cTn>
                                        <p:tgtEl>
                                          <p:spTgt spid="3"/>
                                        </p:tgtEl>
                                      </p:cBhvr>
                                    </p:animEffect>
                                  </p:childTnLst>
                                </p:cTn>
                              </p:par>
                              <p:par>
                                <p:cTn id="139" presetID="25" presetClass="entr" presetSubtype="0" fill="hold" grpId="0" nodeType="withEffect">
                                  <p:stCondLst>
                                    <p:cond delay="0"/>
                                  </p:stCondLst>
                                  <p:childTnLst>
                                    <p:set>
                                      <p:cBhvr>
                                        <p:cTn id="140" dur="1" fill="hold">
                                          <p:stCondLst>
                                            <p:cond delay="0"/>
                                          </p:stCondLst>
                                        </p:cTn>
                                        <p:tgtEl>
                                          <p:spTgt spid="5"/>
                                        </p:tgtEl>
                                        <p:attrNameLst>
                                          <p:attrName>style.visibility</p:attrName>
                                        </p:attrNameLst>
                                      </p:cBhvr>
                                      <p:to>
                                        <p:strVal val="visible"/>
                                      </p:to>
                                    </p:set>
                                    <p:anim calcmode="lin" valueType="num">
                                      <p:cBhvr>
                                        <p:cTn id="141" dur="25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42" dur="25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43" dur="250" accel="50000" fill="hold">
                                          <p:stCondLst>
                                            <p:cond delay="250"/>
                                          </p:stCondLst>
                                        </p:cTn>
                                        <p:tgtEl>
                                          <p:spTgt spid="5"/>
                                        </p:tgtEl>
                                        <p:attrNameLst>
                                          <p:attrName>ppt_w</p:attrName>
                                        </p:attrNameLst>
                                      </p:cBhvr>
                                      <p:tavLst>
                                        <p:tav tm="0">
                                          <p:val>
                                            <p:strVal val="#ppt_w*.05"/>
                                          </p:val>
                                        </p:tav>
                                        <p:tav tm="100000">
                                          <p:val>
                                            <p:strVal val="#ppt_w"/>
                                          </p:val>
                                        </p:tav>
                                      </p:tavLst>
                                    </p:anim>
                                    <p:anim calcmode="lin" valueType="num">
                                      <p:cBhvr>
                                        <p:cTn id="144" dur="500" fill="hold"/>
                                        <p:tgtEl>
                                          <p:spTgt spid="5"/>
                                        </p:tgtEl>
                                        <p:attrNameLst>
                                          <p:attrName>ppt_h</p:attrName>
                                        </p:attrNameLst>
                                      </p:cBhvr>
                                      <p:tavLst>
                                        <p:tav tm="0">
                                          <p:val>
                                            <p:strVal val="#ppt_h"/>
                                          </p:val>
                                        </p:tav>
                                        <p:tav tm="100000">
                                          <p:val>
                                            <p:strVal val="#ppt_h"/>
                                          </p:val>
                                        </p:tav>
                                      </p:tavLst>
                                    </p:anim>
                                    <p:anim calcmode="lin" valueType="num">
                                      <p:cBhvr>
                                        <p:cTn id="145" dur="25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46" dur="25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47" dur="250" accel="50000" fill="hold">
                                          <p:stCondLst>
                                            <p:cond delay="250"/>
                                          </p:stCondLst>
                                        </p:cTn>
                                        <p:tgtEl>
                                          <p:spTgt spid="5"/>
                                        </p:tgtEl>
                                        <p:attrNameLst>
                                          <p:attrName>ppt_y</p:attrName>
                                        </p:attrNameLst>
                                      </p:cBhvr>
                                      <p:tavLst>
                                        <p:tav tm="0">
                                          <p:val>
                                            <p:strVal val="#ppt_y+.1"/>
                                          </p:val>
                                        </p:tav>
                                        <p:tav tm="100000">
                                          <p:val>
                                            <p:strVal val="#ppt_y"/>
                                          </p:val>
                                        </p:tav>
                                      </p:tavLst>
                                    </p:anim>
                                    <p:animEffect transition="in" filter="fade">
                                      <p:cBhvr>
                                        <p:cTn id="148" dur="500" decel="50000">
                                          <p:stCondLst>
                                            <p:cond delay="0"/>
                                          </p:stCondLst>
                                        </p:cTn>
                                        <p:tgtEl>
                                          <p:spTgt spid="5"/>
                                        </p:tgtEl>
                                      </p:cBhvr>
                                    </p:animEffect>
                                  </p:childTnLst>
                                </p:cTn>
                              </p:par>
                            </p:childTnLst>
                          </p:cTn>
                        </p:par>
                        <p:par>
                          <p:cTn id="149" fill="hold">
                            <p:stCondLst>
                              <p:cond delay="4000"/>
                            </p:stCondLst>
                            <p:childTnLst>
                              <p:par>
                                <p:cTn id="150" presetID="25" presetClass="entr" presetSubtype="0" fill="hold" grpId="0" nodeType="afterEffect">
                                  <p:stCondLst>
                                    <p:cond delay="0"/>
                                  </p:stCondLst>
                                  <p:childTnLst>
                                    <p:set>
                                      <p:cBhvr>
                                        <p:cTn id="151" dur="1" fill="hold">
                                          <p:stCondLst>
                                            <p:cond delay="0"/>
                                          </p:stCondLst>
                                        </p:cTn>
                                        <p:tgtEl>
                                          <p:spTgt spid="16"/>
                                        </p:tgtEl>
                                        <p:attrNameLst>
                                          <p:attrName>style.visibility</p:attrName>
                                        </p:attrNameLst>
                                      </p:cBhvr>
                                      <p:to>
                                        <p:strVal val="visible"/>
                                      </p:to>
                                    </p:set>
                                    <p:anim calcmode="lin" valueType="num">
                                      <p:cBhvr>
                                        <p:cTn id="152" dur="25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153" dur="25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154" dur="250" accel="50000" fill="hold">
                                          <p:stCondLst>
                                            <p:cond delay="250"/>
                                          </p:stCondLst>
                                        </p:cTn>
                                        <p:tgtEl>
                                          <p:spTgt spid="16"/>
                                        </p:tgtEl>
                                        <p:attrNameLst>
                                          <p:attrName>ppt_w</p:attrName>
                                        </p:attrNameLst>
                                      </p:cBhvr>
                                      <p:tavLst>
                                        <p:tav tm="0">
                                          <p:val>
                                            <p:strVal val="#ppt_w*.05"/>
                                          </p:val>
                                        </p:tav>
                                        <p:tav tm="100000">
                                          <p:val>
                                            <p:strVal val="#ppt_w"/>
                                          </p:val>
                                        </p:tav>
                                      </p:tavLst>
                                    </p:anim>
                                    <p:anim calcmode="lin" valueType="num">
                                      <p:cBhvr>
                                        <p:cTn id="155" dur="500" fill="hold"/>
                                        <p:tgtEl>
                                          <p:spTgt spid="16"/>
                                        </p:tgtEl>
                                        <p:attrNameLst>
                                          <p:attrName>ppt_h</p:attrName>
                                        </p:attrNameLst>
                                      </p:cBhvr>
                                      <p:tavLst>
                                        <p:tav tm="0">
                                          <p:val>
                                            <p:strVal val="#ppt_h"/>
                                          </p:val>
                                        </p:tav>
                                        <p:tav tm="100000">
                                          <p:val>
                                            <p:strVal val="#ppt_h"/>
                                          </p:val>
                                        </p:tav>
                                      </p:tavLst>
                                    </p:anim>
                                    <p:anim calcmode="lin" valueType="num">
                                      <p:cBhvr>
                                        <p:cTn id="156" dur="25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157" dur="25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158" dur="250" accel="50000" fill="hold">
                                          <p:stCondLst>
                                            <p:cond delay="250"/>
                                          </p:stCondLst>
                                        </p:cTn>
                                        <p:tgtEl>
                                          <p:spTgt spid="16"/>
                                        </p:tgtEl>
                                        <p:attrNameLst>
                                          <p:attrName>ppt_y</p:attrName>
                                        </p:attrNameLst>
                                      </p:cBhvr>
                                      <p:tavLst>
                                        <p:tav tm="0">
                                          <p:val>
                                            <p:strVal val="#ppt_y+.1"/>
                                          </p:val>
                                        </p:tav>
                                        <p:tav tm="100000">
                                          <p:val>
                                            <p:strVal val="#ppt_y"/>
                                          </p:val>
                                        </p:tav>
                                      </p:tavLst>
                                    </p:anim>
                                    <p:animEffect transition="in" filter="fade">
                                      <p:cBhvr>
                                        <p:cTn id="159" dur="500" decel="50000">
                                          <p:stCondLst>
                                            <p:cond delay="0"/>
                                          </p:stCondLst>
                                        </p:cTn>
                                        <p:tgtEl>
                                          <p:spTgt spid="16"/>
                                        </p:tgtEl>
                                      </p:cBhvr>
                                    </p:animEffect>
                                  </p:childTnLst>
                                </p:cTn>
                              </p:par>
                              <p:par>
                                <p:cTn id="160" presetID="25" presetClass="entr" presetSubtype="0" fill="hold" grpId="0" nodeType="withEffect">
                                  <p:stCondLst>
                                    <p:cond delay="0"/>
                                  </p:stCondLst>
                                  <p:childTnLst>
                                    <p:set>
                                      <p:cBhvr>
                                        <p:cTn id="161" dur="1" fill="hold">
                                          <p:stCondLst>
                                            <p:cond delay="0"/>
                                          </p:stCondLst>
                                        </p:cTn>
                                        <p:tgtEl>
                                          <p:spTgt spid="17"/>
                                        </p:tgtEl>
                                        <p:attrNameLst>
                                          <p:attrName>style.visibility</p:attrName>
                                        </p:attrNameLst>
                                      </p:cBhvr>
                                      <p:to>
                                        <p:strVal val="visible"/>
                                      </p:to>
                                    </p:set>
                                    <p:anim calcmode="lin" valueType="num">
                                      <p:cBhvr>
                                        <p:cTn id="162" dur="25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163" dur="25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164" dur="250" accel="50000" fill="hold">
                                          <p:stCondLst>
                                            <p:cond delay="250"/>
                                          </p:stCondLst>
                                        </p:cTn>
                                        <p:tgtEl>
                                          <p:spTgt spid="17"/>
                                        </p:tgtEl>
                                        <p:attrNameLst>
                                          <p:attrName>ppt_w</p:attrName>
                                        </p:attrNameLst>
                                      </p:cBhvr>
                                      <p:tavLst>
                                        <p:tav tm="0">
                                          <p:val>
                                            <p:strVal val="#ppt_w*.05"/>
                                          </p:val>
                                        </p:tav>
                                        <p:tav tm="100000">
                                          <p:val>
                                            <p:strVal val="#ppt_w"/>
                                          </p:val>
                                        </p:tav>
                                      </p:tavLst>
                                    </p:anim>
                                    <p:anim calcmode="lin" valueType="num">
                                      <p:cBhvr>
                                        <p:cTn id="165" dur="500" fill="hold"/>
                                        <p:tgtEl>
                                          <p:spTgt spid="17"/>
                                        </p:tgtEl>
                                        <p:attrNameLst>
                                          <p:attrName>ppt_h</p:attrName>
                                        </p:attrNameLst>
                                      </p:cBhvr>
                                      <p:tavLst>
                                        <p:tav tm="0">
                                          <p:val>
                                            <p:strVal val="#ppt_h"/>
                                          </p:val>
                                        </p:tav>
                                        <p:tav tm="100000">
                                          <p:val>
                                            <p:strVal val="#ppt_h"/>
                                          </p:val>
                                        </p:tav>
                                      </p:tavLst>
                                    </p:anim>
                                    <p:anim calcmode="lin" valueType="num">
                                      <p:cBhvr>
                                        <p:cTn id="166" dur="25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167" dur="25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168" dur="250" accel="50000" fill="hold">
                                          <p:stCondLst>
                                            <p:cond delay="250"/>
                                          </p:stCondLst>
                                        </p:cTn>
                                        <p:tgtEl>
                                          <p:spTgt spid="17"/>
                                        </p:tgtEl>
                                        <p:attrNameLst>
                                          <p:attrName>ppt_y</p:attrName>
                                        </p:attrNameLst>
                                      </p:cBhvr>
                                      <p:tavLst>
                                        <p:tav tm="0">
                                          <p:val>
                                            <p:strVal val="#ppt_y+.1"/>
                                          </p:val>
                                        </p:tav>
                                        <p:tav tm="100000">
                                          <p:val>
                                            <p:strVal val="#ppt_y"/>
                                          </p:val>
                                        </p:tav>
                                      </p:tavLst>
                                    </p:anim>
                                    <p:animEffect transition="in" filter="fade">
                                      <p:cBhvr>
                                        <p:cTn id="169" dur="500" decel="50000">
                                          <p:stCondLst>
                                            <p:cond delay="0"/>
                                          </p:stCondLst>
                                        </p:cTn>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P spid="13" grpId="0" build="allAtOnce"/>
      <p:bldP spid="7" grpId="0"/>
      <p:bldP spid="8" grpId="0"/>
      <p:bldP spid="9" grpId="0"/>
      <p:bldP spid="14" grpId="0"/>
      <p:bldP spid="2" grpId="0"/>
      <p:bldP spid="3" grpId="0"/>
      <p:bldP spid="15" grpId="0"/>
      <p:bldP spid="16" grpId="0"/>
      <p:bldP spid="17" grpId="0"/>
      <p:bldP spid="18"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002" y="152400"/>
            <a:ext cx="4095602" cy="830997"/>
          </a:xfrm>
          <a:prstGeom prst="rect">
            <a:avLst/>
          </a:prstGeom>
          <a:noFill/>
        </p:spPr>
        <p:txBody>
          <a:bodyPr wrap="square" lIns="91440" tIns="45720" rIns="91440" bIns="45720">
            <a:spAutoFit/>
          </a:bodyPr>
          <a:lstStyle/>
          <a:p>
            <a:pPr algn="ctr"/>
            <a:r>
              <a:rPr lang="en-CA"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Q and a</a:t>
            </a:r>
          </a:p>
          <a:p>
            <a:pPr algn="ctr"/>
            <a:r>
              <a:rPr lang="en-CA"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(About Burnaby’s water)</a:t>
            </a:r>
            <a:endParaRPr lang="en-US" sz="1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TextBox 2"/>
          <p:cNvSpPr txBox="1"/>
          <p:nvPr/>
        </p:nvSpPr>
        <p:spPr>
          <a:xfrm>
            <a:off x="381000" y="1295400"/>
            <a:ext cx="2819400" cy="523220"/>
          </a:xfrm>
          <a:prstGeom prst="rect">
            <a:avLst/>
          </a:prstGeom>
          <a:noFill/>
        </p:spPr>
        <p:txBody>
          <a:bodyPr wrap="square" rtlCol="0">
            <a:spAutoFit/>
          </a:bodyPr>
          <a:lstStyle/>
          <a:p>
            <a:r>
              <a:rPr lang="en-CA" sz="1400" dirty="0" smtClean="0">
                <a:solidFill>
                  <a:srgbClr val="00B0F0"/>
                </a:solidFill>
              </a:rPr>
              <a:t>Q: Where does Burnaby’s clean water come from?</a:t>
            </a:r>
            <a:endParaRPr lang="en-US" sz="1400" dirty="0">
              <a:solidFill>
                <a:srgbClr val="00B0F0"/>
              </a:solidFill>
            </a:endParaRPr>
          </a:p>
        </p:txBody>
      </p:sp>
      <p:sp>
        <p:nvSpPr>
          <p:cNvPr id="5" name="TextBox 4"/>
          <p:cNvSpPr txBox="1"/>
          <p:nvPr/>
        </p:nvSpPr>
        <p:spPr>
          <a:xfrm>
            <a:off x="3505200" y="1383268"/>
            <a:ext cx="3200400" cy="738664"/>
          </a:xfrm>
          <a:prstGeom prst="rect">
            <a:avLst/>
          </a:prstGeom>
          <a:noFill/>
        </p:spPr>
        <p:txBody>
          <a:bodyPr wrap="square" rtlCol="0">
            <a:spAutoFit/>
          </a:bodyPr>
          <a:lstStyle/>
          <a:p>
            <a:r>
              <a:rPr lang="en-CA" sz="1400" dirty="0" smtClean="0"/>
              <a:t>A: Our water comes from Capilano, Mount Seymour, snowmelt  and creaks and streams.</a:t>
            </a:r>
            <a:endParaRPr lang="en-US" sz="1400" dirty="0"/>
          </a:p>
        </p:txBody>
      </p:sp>
      <p:pic>
        <p:nvPicPr>
          <p:cNvPr id="6" name="Picture 5" descr="images.jpg"/>
          <p:cNvPicPr>
            <a:picLocks noChangeAspect="1"/>
          </p:cNvPicPr>
          <p:nvPr/>
        </p:nvPicPr>
        <p:blipFill>
          <a:blip r:embed="rId2" cstate="print"/>
          <a:stretch>
            <a:fillRect/>
          </a:stretch>
        </p:blipFill>
        <p:spPr>
          <a:xfrm>
            <a:off x="6553200" y="1143000"/>
            <a:ext cx="2311244" cy="1219200"/>
          </a:xfrm>
          <a:prstGeom prst="rect">
            <a:avLst/>
          </a:prstGeom>
        </p:spPr>
      </p:pic>
      <p:sp>
        <p:nvSpPr>
          <p:cNvPr id="7" name="TextBox 6"/>
          <p:cNvSpPr txBox="1"/>
          <p:nvPr/>
        </p:nvSpPr>
        <p:spPr>
          <a:xfrm>
            <a:off x="6629400" y="762000"/>
            <a:ext cx="2209800" cy="369332"/>
          </a:xfrm>
          <a:prstGeom prst="rect">
            <a:avLst/>
          </a:prstGeom>
          <a:noFill/>
        </p:spPr>
        <p:txBody>
          <a:bodyPr wrap="square" rtlCol="0">
            <a:spAutoFit/>
          </a:bodyPr>
          <a:lstStyle/>
          <a:p>
            <a:r>
              <a:rPr lang="en-CA" dirty="0" smtClean="0"/>
              <a:t>Mount Seymour</a:t>
            </a:r>
            <a:endParaRPr lang="en-US" dirty="0"/>
          </a:p>
        </p:txBody>
      </p:sp>
      <p:sp>
        <p:nvSpPr>
          <p:cNvPr id="8" name="TextBox 7"/>
          <p:cNvSpPr txBox="1"/>
          <p:nvPr/>
        </p:nvSpPr>
        <p:spPr>
          <a:xfrm>
            <a:off x="381000" y="2743200"/>
            <a:ext cx="2514600" cy="523220"/>
          </a:xfrm>
          <a:prstGeom prst="rect">
            <a:avLst/>
          </a:prstGeom>
          <a:noFill/>
        </p:spPr>
        <p:txBody>
          <a:bodyPr wrap="square" rtlCol="0">
            <a:spAutoFit/>
          </a:bodyPr>
          <a:lstStyle/>
          <a:p>
            <a:r>
              <a:rPr lang="en-CA" sz="1400" dirty="0" smtClean="0">
                <a:solidFill>
                  <a:srgbClr val="00B0F0"/>
                </a:solidFill>
              </a:rPr>
              <a:t>Q: How does water reach our faucet?</a:t>
            </a:r>
            <a:endParaRPr lang="en-US" sz="1400" dirty="0">
              <a:solidFill>
                <a:srgbClr val="00B0F0"/>
              </a:solidFill>
            </a:endParaRPr>
          </a:p>
        </p:txBody>
      </p:sp>
      <p:sp>
        <p:nvSpPr>
          <p:cNvPr id="10" name="TextBox 9"/>
          <p:cNvSpPr txBox="1"/>
          <p:nvPr/>
        </p:nvSpPr>
        <p:spPr>
          <a:xfrm>
            <a:off x="3505200" y="2590800"/>
            <a:ext cx="2819400" cy="954107"/>
          </a:xfrm>
          <a:prstGeom prst="rect">
            <a:avLst/>
          </a:prstGeom>
          <a:noFill/>
        </p:spPr>
        <p:txBody>
          <a:bodyPr wrap="square" rtlCol="0">
            <a:spAutoFit/>
          </a:bodyPr>
          <a:lstStyle/>
          <a:p>
            <a:r>
              <a:rPr lang="en-CA" sz="1400" dirty="0" smtClean="0"/>
              <a:t>A: Our water flows through massive underground networks of pipes, pumping stations, you name it.</a:t>
            </a:r>
            <a:endParaRPr lang="en-US" sz="1400" dirty="0"/>
          </a:p>
        </p:txBody>
      </p:sp>
      <p:pic>
        <p:nvPicPr>
          <p:cNvPr id="16" name="Picture 15" descr="images (1).jpg"/>
          <p:cNvPicPr>
            <a:picLocks noChangeAspect="1"/>
          </p:cNvPicPr>
          <p:nvPr/>
        </p:nvPicPr>
        <p:blipFill>
          <a:blip r:embed="rId3" cstate="print"/>
          <a:stretch>
            <a:fillRect/>
          </a:stretch>
        </p:blipFill>
        <p:spPr>
          <a:xfrm>
            <a:off x="6553200" y="2895600"/>
            <a:ext cx="2010965" cy="1524000"/>
          </a:xfrm>
          <a:prstGeom prst="rect">
            <a:avLst/>
          </a:prstGeom>
        </p:spPr>
      </p:pic>
      <p:sp>
        <p:nvSpPr>
          <p:cNvPr id="20" name="TextBox 19"/>
          <p:cNvSpPr txBox="1"/>
          <p:nvPr/>
        </p:nvSpPr>
        <p:spPr>
          <a:xfrm>
            <a:off x="6629400" y="2895600"/>
            <a:ext cx="1828800" cy="369332"/>
          </a:xfrm>
          <a:prstGeom prst="rect">
            <a:avLst/>
          </a:prstGeom>
          <a:noFill/>
        </p:spPr>
        <p:txBody>
          <a:bodyPr wrap="square" rtlCol="0">
            <a:spAutoFit/>
          </a:bodyPr>
          <a:lstStyle/>
          <a:p>
            <a:r>
              <a:rPr lang="en-CA" dirty="0" smtClean="0">
                <a:solidFill>
                  <a:srgbClr val="FF0000"/>
                </a:solidFill>
              </a:rPr>
              <a:t>Did you know?</a:t>
            </a:r>
            <a:endParaRPr lang="en-US" dirty="0">
              <a:solidFill>
                <a:srgbClr val="FF0000"/>
              </a:solidFill>
            </a:endParaRPr>
          </a:p>
        </p:txBody>
      </p:sp>
      <p:sp>
        <p:nvSpPr>
          <p:cNvPr id="23" name="TextBox 22"/>
          <p:cNvSpPr txBox="1"/>
          <p:nvPr/>
        </p:nvSpPr>
        <p:spPr>
          <a:xfrm>
            <a:off x="6652054" y="3223390"/>
            <a:ext cx="1752600" cy="1200329"/>
          </a:xfrm>
          <a:prstGeom prst="rect">
            <a:avLst/>
          </a:prstGeom>
          <a:noFill/>
        </p:spPr>
        <p:txBody>
          <a:bodyPr wrap="square" rtlCol="0">
            <a:spAutoFit/>
          </a:bodyPr>
          <a:lstStyle/>
          <a:p>
            <a:pPr algn="ctr"/>
            <a:r>
              <a:rPr lang="en-CA" dirty="0" smtClean="0">
                <a:solidFill>
                  <a:srgbClr val="FF0000"/>
                </a:solidFill>
              </a:rPr>
              <a:t>Your water travels 690 k through sanitation pipes to get to your hom</a:t>
            </a:r>
            <a:r>
              <a:rPr lang="en-CA" dirty="0" smtClean="0">
                <a:solidFill>
                  <a:srgbClr val="C00000"/>
                </a:solidFill>
              </a:rPr>
              <a:t>e.</a:t>
            </a:r>
            <a:endParaRPr lang="en-US" dirty="0">
              <a:solidFill>
                <a:srgbClr val="C00000"/>
              </a:solidFill>
            </a:endParaRPr>
          </a:p>
        </p:txBody>
      </p:sp>
      <p:sp>
        <p:nvSpPr>
          <p:cNvPr id="13" name="TextBox 12"/>
          <p:cNvSpPr txBox="1"/>
          <p:nvPr/>
        </p:nvSpPr>
        <p:spPr>
          <a:xfrm>
            <a:off x="381000" y="3962400"/>
            <a:ext cx="2514600" cy="523220"/>
          </a:xfrm>
          <a:prstGeom prst="rect">
            <a:avLst/>
          </a:prstGeom>
          <a:noFill/>
        </p:spPr>
        <p:txBody>
          <a:bodyPr wrap="square" rtlCol="0">
            <a:spAutoFit/>
          </a:bodyPr>
          <a:lstStyle/>
          <a:p>
            <a:r>
              <a:rPr lang="en-CA" sz="1400" dirty="0" smtClean="0">
                <a:solidFill>
                  <a:srgbClr val="00B0F0"/>
                </a:solidFill>
              </a:rPr>
              <a:t>Q: Where is our water stored?</a:t>
            </a:r>
            <a:endParaRPr lang="en-US" sz="1400" dirty="0">
              <a:solidFill>
                <a:srgbClr val="00B0F0"/>
              </a:solidFill>
            </a:endParaRPr>
          </a:p>
        </p:txBody>
      </p:sp>
      <p:sp>
        <p:nvSpPr>
          <p:cNvPr id="14" name="TextBox 13"/>
          <p:cNvSpPr txBox="1"/>
          <p:nvPr/>
        </p:nvSpPr>
        <p:spPr>
          <a:xfrm>
            <a:off x="3581400" y="3886200"/>
            <a:ext cx="2514600" cy="954107"/>
          </a:xfrm>
          <a:prstGeom prst="rect">
            <a:avLst/>
          </a:prstGeom>
          <a:noFill/>
        </p:spPr>
        <p:txBody>
          <a:bodyPr wrap="square" rtlCol="0">
            <a:spAutoFit/>
          </a:bodyPr>
          <a:lstStyle/>
          <a:p>
            <a:r>
              <a:rPr lang="en-CA" sz="1400" dirty="0" smtClean="0"/>
              <a:t>A: Our government stores our water in reservoirs. Once the water is needed it is pumped into our houses.</a:t>
            </a:r>
            <a:endParaRPr lang="en-US" sz="1400" dirty="0"/>
          </a:p>
        </p:txBody>
      </p:sp>
      <p:sp>
        <p:nvSpPr>
          <p:cNvPr id="19" name="TextBox 18"/>
          <p:cNvSpPr txBox="1"/>
          <p:nvPr/>
        </p:nvSpPr>
        <p:spPr>
          <a:xfrm>
            <a:off x="457200" y="5334000"/>
            <a:ext cx="2514600" cy="523220"/>
          </a:xfrm>
          <a:prstGeom prst="rect">
            <a:avLst/>
          </a:prstGeom>
          <a:noFill/>
        </p:spPr>
        <p:txBody>
          <a:bodyPr wrap="square" rtlCol="0">
            <a:spAutoFit/>
          </a:bodyPr>
          <a:lstStyle/>
          <a:p>
            <a:r>
              <a:rPr lang="en-CA" sz="1400" dirty="0" smtClean="0">
                <a:solidFill>
                  <a:srgbClr val="00B0F0"/>
                </a:solidFill>
              </a:rPr>
              <a:t>Q: How do we treat our clean water?</a:t>
            </a:r>
            <a:endParaRPr lang="en-US" sz="1400" dirty="0">
              <a:solidFill>
                <a:srgbClr val="00B0F0"/>
              </a:solidFill>
            </a:endParaRPr>
          </a:p>
        </p:txBody>
      </p:sp>
      <p:sp>
        <p:nvSpPr>
          <p:cNvPr id="21" name="TextBox 20"/>
          <p:cNvSpPr txBox="1"/>
          <p:nvPr/>
        </p:nvSpPr>
        <p:spPr>
          <a:xfrm>
            <a:off x="3505200" y="5334000"/>
            <a:ext cx="2819400" cy="523220"/>
          </a:xfrm>
          <a:prstGeom prst="rect">
            <a:avLst/>
          </a:prstGeom>
          <a:noFill/>
        </p:spPr>
        <p:txBody>
          <a:bodyPr wrap="square" rtlCol="0">
            <a:spAutoFit/>
          </a:bodyPr>
          <a:lstStyle/>
          <a:p>
            <a:r>
              <a:rPr lang="en-CA" sz="1400" dirty="0" smtClean="0"/>
              <a:t>A: Our water is treated at the Seymour-Capilano filtration plant. </a:t>
            </a:r>
            <a:endParaRPr lang="en-US" sz="1400" dirty="0"/>
          </a:p>
        </p:txBody>
      </p:sp>
      <p:pic>
        <p:nvPicPr>
          <p:cNvPr id="22" name="Picture 21" descr="download.jpg"/>
          <p:cNvPicPr>
            <a:picLocks noChangeAspect="1"/>
          </p:cNvPicPr>
          <p:nvPr/>
        </p:nvPicPr>
        <p:blipFill>
          <a:blip r:embed="rId4" cstate="print"/>
          <a:stretch>
            <a:fillRect/>
          </a:stretch>
        </p:blipFill>
        <p:spPr>
          <a:xfrm>
            <a:off x="6477000" y="5334000"/>
            <a:ext cx="1831156" cy="1371600"/>
          </a:xfrm>
          <a:prstGeom prst="rect">
            <a:avLst/>
          </a:prstGeom>
        </p:spPr>
      </p:pic>
      <p:sp>
        <p:nvSpPr>
          <p:cNvPr id="24" name="TextBox 23"/>
          <p:cNvSpPr txBox="1"/>
          <p:nvPr/>
        </p:nvSpPr>
        <p:spPr>
          <a:xfrm>
            <a:off x="6210300" y="4953000"/>
            <a:ext cx="3048000" cy="307777"/>
          </a:xfrm>
          <a:prstGeom prst="rect">
            <a:avLst/>
          </a:prstGeom>
          <a:noFill/>
        </p:spPr>
        <p:txBody>
          <a:bodyPr wrap="square" rtlCol="0">
            <a:spAutoFit/>
          </a:bodyPr>
          <a:lstStyle/>
          <a:p>
            <a:r>
              <a:rPr lang="en-CA" sz="1400" dirty="0" smtClean="0"/>
              <a:t>Seymour- Capilano filtration plant</a:t>
            </a:r>
            <a:endParaRPr lang="en-US" sz="1400" dirty="0"/>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fmla="#ppt_w*sin(2.5*pi*$)">
                                          <p:val>
                                            <p:fltVal val="0"/>
                                          </p:val>
                                        </p:tav>
                                        <p:tav tm="100000">
                                          <p:val>
                                            <p:fltVal val="1"/>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childTnLst>
                                </p:cTn>
                              </p:par>
                              <p:par>
                                <p:cTn id="9" presetID="41" presetClass="entr" presetSubtype="0" fill="hold" grpId="1" nodeType="with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
                                        </p:tgtEl>
                                        <p:attrNameLst>
                                          <p:attrName>ppt_y</p:attrName>
                                        </p:attrNameLst>
                                      </p:cBhvr>
                                      <p:tavLst>
                                        <p:tav tm="0">
                                          <p:val>
                                            <p:strVal val="#ppt_y"/>
                                          </p:val>
                                        </p:tav>
                                        <p:tav tm="100000">
                                          <p:val>
                                            <p:strVal val="#ppt_y"/>
                                          </p:val>
                                        </p:tav>
                                      </p:tavLst>
                                    </p:anim>
                                    <p:anim calcmode="lin" valueType="num">
                                      <p:cBhvr>
                                        <p:cTn id="13"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8"/>
                                        </p:tgtEl>
                                        <p:attrNameLst>
                                          <p:attrName>ppt_y</p:attrName>
                                        </p:attrNameLst>
                                      </p:cBhvr>
                                      <p:tavLst>
                                        <p:tav tm="0">
                                          <p:val>
                                            <p:strVal val="#ppt_y"/>
                                          </p:val>
                                        </p:tav>
                                        <p:tav tm="100000">
                                          <p:val>
                                            <p:strVal val="#ppt_y"/>
                                          </p:val>
                                        </p:tav>
                                      </p:tavLst>
                                    </p:anim>
                                    <p:anim calcmode="lin" valueType="num">
                                      <p:cBhvr>
                                        <p:cTn id="2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8"/>
                                        </p:tgtEl>
                                      </p:cBhvr>
                                    </p:animEffect>
                                  </p:childTnLst>
                                </p:cTn>
                              </p:par>
                              <p:par>
                                <p:cTn id="23" presetID="41" presetClass="entr" presetSubtype="0" fill="hold" grpId="0" nodeType="withEffect">
                                  <p:stCondLst>
                                    <p:cond delay="0"/>
                                  </p:stCondLst>
                                  <p:iterate type="lt">
                                    <p:tmPct val="10000"/>
                                  </p:iterate>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3"/>
                                        </p:tgtEl>
                                        <p:attrNameLst>
                                          <p:attrName>ppt_y</p:attrName>
                                        </p:attrNameLst>
                                      </p:cBhvr>
                                      <p:tavLst>
                                        <p:tav tm="0">
                                          <p:val>
                                            <p:strVal val="#ppt_y"/>
                                          </p:val>
                                        </p:tav>
                                        <p:tav tm="100000">
                                          <p:val>
                                            <p:strVal val="#ppt_y"/>
                                          </p:val>
                                        </p:tav>
                                      </p:tavLst>
                                    </p:anim>
                                    <p:anim calcmode="lin" valueType="num">
                                      <p:cBhvr>
                                        <p:cTn id="27"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3"/>
                                        </p:tgtEl>
                                      </p:cBhvr>
                                    </p:animEffect>
                                  </p:childTnLst>
                                </p:cTn>
                              </p:par>
                              <p:par>
                                <p:cTn id="30" presetID="41" presetClass="entr" presetSubtype="0" fill="hold" grpId="0" nodeType="withEffect">
                                  <p:stCondLst>
                                    <p:cond delay="0"/>
                                  </p:stCondLst>
                                  <p:iterate type="lt">
                                    <p:tmPct val="10000"/>
                                  </p:iterate>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9"/>
                                        </p:tgtEl>
                                        <p:attrNameLst>
                                          <p:attrName>ppt_y</p:attrName>
                                        </p:attrNameLst>
                                      </p:cBhvr>
                                      <p:tavLst>
                                        <p:tav tm="0">
                                          <p:val>
                                            <p:strVal val="#ppt_y"/>
                                          </p:val>
                                        </p:tav>
                                        <p:tav tm="100000">
                                          <p:val>
                                            <p:strVal val="#ppt_y"/>
                                          </p:val>
                                        </p:tav>
                                      </p:tavLst>
                                    </p:anim>
                                    <p:anim calcmode="lin" valueType="num">
                                      <p:cBhvr>
                                        <p:cTn id="34"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9"/>
                                        </p:tgtEl>
                                      </p:cBhvr>
                                    </p:animEffect>
                                  </p:childTnLst>
                                </p:cTn>
                              </p:par>
                              <p:par>
                                <p:cTn id="37" presetID="25"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42" dur="1000" fill="hold"/>
                                        <p:tgtEl>
                                          <p:spTgt spid="5"/>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5"/>
                                        </p:tgtEl>
                                      </p:cBhvr>
                                    </p:animEffect>
                                  </p:childTnLst>
                                </p:cTn>
                              </p:par>
                              <p:par>
                                <p:cTn id="47" presetID="25" presetClass="entr" presetSubtype="0"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52" dur="1000" fill="hold"/>
                                        <p:tgtEl>
                                          <p:spTgt spid="6"/>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6"/>
                                        </p:tgtEl>
                                      </p:cBhvr>
                                    </p:animEffect>
                                  </p:childTnLst>
                                </p:cTn>
                              </p:par>
                              <p:par>
                                <p:cTn id="57" presetID="25"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p:cTn id="59"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60"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1"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2" dur="1000" fill="hold"/>
                                        <p:tgtEl>
                                          <p:spTgt spid="10"/>
                                        </p:tgtEl>
                                        <p:attrNameLst>
                                          <p:attrName>ppt_h</p:attrName>
                                        </p:attrNameLst>
                                      </p:cBhvr>
                                      <p:tavLst>
                                        <p:tav tm="0">
                                          <p:val>
                                            <p:strVal val="#ppt_h"/>
                                          </p:val>
                                        </p:tav>
                                        <p:tav tm="100000">
                                          <p:val>
                                            <p:strVal val="#ppt_h"/>
                                          </p:val>
                                        </p:tav>
                                      </p:tavLst>
                                    </p:anim>
                                    <p:anim calcmode="lin" valueType="num">
                                      <p:cBhvr>
                                        <p:cTn id="63"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4"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5"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6" dur="1000" decel="50000">
                                          <p:stCondLst>
                                            <p:cond delay="0"/>
                                          </p:stCondLst>
                                        </p:cTn>
                                        <p:tgtEl>
                                          <p:spTgt spid="10"/>
                                        </p:tgtEl>
                                      </p:cBhvr>
                                    </p:animEffect>
                                  </p:childTnLst>
                                </p:cTn>
                              </p:par>
                              <p:par>
                                <p:cTn id="67" presetID="25" presetClass="entr" presetSubtype="0" fill="hold" nodeType="with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p:cTn id="69"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70"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71"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72" dur="1000" fill="hold"/>
                                        <p:tgtEl>
                                          <p:spTgt spid="16"/>
                                        </p:tgtEl>
                                        <p:attrNameLst>
                                          <p:attrName>ppt_h</p:attrName>
                                        </p:attrNameLst>
                                      </p:cBhvr>
                                      <p:tavLst>
                                        <p:tav tm="0">
                                          <p:val>
                                            <p:strVal val="#ppt_h"/>
                                          </p:val>
                                        </p:tav>
                                        <p:tav tm="100000">
                                          <p:val>
                                            <p:strVal val="#ppt_h"/>
                                          </p:val>
                                        </p:tav>
                                      </p:tavLst>
                                    </p:anim>
                                    <p:anim calcmode="lin" valueType="num">
                                      <p:cBhvr>
                                        <p:cTn id="73"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74"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75"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76" dur="1000" decel="50000">
                                          <p:stCondLst>
                                            <p:cond delay="0"/>
                                          </p:stCondLst>
                                        </p:cTn>
                                        <p:tgtEl>
                                          <p:spTgt spid="16"/>
                                        </p:tgtEl>
                                      </p:cBhvr>
                                    </p:animEffect>
                                  </p:childTnLst>
                                </p:cTn>
                              </p:par>
                              <p:par>
                                <p:cTn id="77" presetID="25" presetClass="entr" presetSubtype="0"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80"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81"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82" dur="1000" fill="hold"/>
                                        <p:tgtEl>
                                          <p:spTgt spid="20"/>
                                        </p:tgtEl>
                                        <p:attrNameLst>
                                          <p:attrName>ppt_h</p:attrName>
                                        </p:attrNameLst>
                                      </p:cBhvr>
                                      <p:tavLst>
                                        <p:tav tm="0">
                                          <p:val>
                                            <p:strVal val="#ppt_h"/>
                                          </p:val>
                                        </p:tav>
                                        <p:tav tm="100000">
                                          <p:val>
                                            <p:strVal val="#ppt_h"/>
                                          </p:val>
                                        </p:tav>
                                      </p:tavLst>
                                    </p:anim>
                                    <p:anim calcmode="lin" valueType="num">
                                      <p:cBhvr>
                                        <p:cTn id="83"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84"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85"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86" dur="1000" decel="50000">
                                          <p:stCondLst>
                                            <p:cond delay="0"/>
                                          </p:stCondLst>
                                        </p:cTn>
                                        <p:tgtEl>
                                          <p:spTgt spid="20"/>
                                        </p:tgtEl>
                                      </p:cBhvr>
                                    </p:animEffect>
                                  </p:childTnLst>
                                </p:cTn>
                              </p:par>
                              <p:par>
                                <p:cTn id="87" presetID="25" presetClass="entr" presetSubtype="0" fill="hold" grpId="0" nodeType="withEffect">
                                  <p:stCondLst>
                                    <p:cond delay="0"/>
                                  </p:stCondLst>
                                  <p:childTnLst>
                                    <p:set>
                                      <p:cBhvr>
                                        <p:cTn id="88" dur="1" fill="hold">
                                          <p:stCondLst>
                                            <p:cond delay="0"/>
                                          </p:stCondLst>
                                        </p:cTn>
                                        <p:tgtEl>
                                          <p:spTgt spid="23"/>
                                        </p:tgtEl>
                                        <p:attrNameLst>
                                          <p:attrName>style.visibility</p:attrName>
                                        </p:attrNameLst>
                                      </p:cBhvr>
                                      <p:to>
                                        <p:strVal val="visible"/>
                                      </p:to>
                                    </p:set>
                                    <p:anim calcmode="lin" valueType="num">
                                      <p:cBhvr>
                                        <p:cTn id="89"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90"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91"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92" dur="1000" fill="hold"/>
                                        <p:tgtEl>
                                          <p:spTgt spid="23"/>
                                        </p:tgtEl>
                                        <p:attrNameLst>
                                          <p:attrName>ppt_h</p:attrName>
                                        </p:attrNameLst>
                                      </p:cBhvr>
                                      <p:tavLst>
                                        <p:tav tm="0">
                                          <p:val>
                                            <p:strVal val="#ppt_h"/>
                                          </p:val>
                                        </p:tav>
                                        <p:tav tm="100000">
                                          <p:val>
                                            <p:strVal val="#ppt_h"/>
                                          </p:val>
                                        </p:tav>
                                      </p:tavLst>
                                    </p:anim>
                                    <p:anim calcmode="lin" valueType="num">
                                      <p:cBhvr>
                                        <p:cTn id="93"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94"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95"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96" dur="1000" decel="50000">
                                          <p:stCondLst>
                                            <p:cond delay="0"/>
                                          </p:stCondLst>
                                        </p:cTn>
                                        <p:tgtEl>
                                          <p:spTgt spid="23"/>
                                        </p:tgtEl>
                                      </p:cBhvr>
                                    </p:animEffect>
                                  </p:childTnLst>
                                </p:cTn>
                              </p:par>
                              <p:par>
                                <p:cTn id="97" presetID="25" presetClass="entr" presetSubtype="0" fill="hold" grpId="0" nodeType="withEffect">
                                  <p:stCondLst>
                                    <p:cond delay="0"/>
                                  </p:stCondLst>
                                  <p:childTnLst>
                                    <p:set>
                                      <p:cBhvr>
                                        <p:cTn id="98" dur="1" fill="hold">
                                          <p:stCondLst>
                                            <p:cond delay="0"/>
                                          </p:stCondLst>
                                        </p:cTn>
                                        <p:tgtEl>
                                          <p:spTgt spid="14"/>
                                        </p:tgtEl>
                                        <p:attrNameLst>
                                          <p:attrName>style.visibility</p:attrName>
                                        </p:attrNameLst>
                                      </p:cBhvr>
                                      <p:to>
                                        <p:strVal val="visible"/>
                                      </p:to>
                                    </p:set>
                                    <p:anim calcmode="lin" valueType="num">
                                      <p:cBhvr>
                                        <p:cTn id="99"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00"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01"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02" dur="1000" fill="hold"/>
                                        <p:tgtEl>
                                          <p:spTgt spid="14"/>
                                        </p:tgtEl>
                                        <p:attrNameLst>
                                          <p:attrName>ppt_h</p:attrName>
                                        </p:attrNameLst>
                                      </p:cBhvr>
                                      <p:tavLst>
                                        <p:tav tm="0">
                                          <p:val>
                                            <p:strVal val="#ppt_h"/>
                                          </p:val>
                                        </p:tav>
                                        <p:tav tm="100000">
                                          <p:val>
                                            <p:strVal val="#ppt_h"/>
                                          </p:val>
                                        </p:tav>
                                      </p:tavLst>
                                    </p:anim>
                                    <p:anim calcmode="lin" valueType="num">
                                      <p:cBhvr>
                                        <p:cTn id="103"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04"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05"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06" dur="1000" decel="50000">
                                          <p:stCondLst>
                                            <p:cond delay="0"/>
                                          </p:stCondLst>
                                        </p:cTn>
                                        <p:tgtEl>
                                          <p:spTgt spid="14"/>
                                        </p:tgtEl>
                                      </p:cBhvr>
                                    </p:animEffect>
                                  </p:childTnLst>
                                </p:cTn>
                              </p:par>
                              <p:par>
                                <p:cTn id="107" presetID="25" presetClass="entr" presetSubtype="0" fill="hold" grpId="0" nodeType="withEffect">
                                  <p:stCondLst>
                                    <p:cond delay="0"/>
                                  </p:stCondLst>
                                  <p:childTnLst>
                                    <p:set>
                                      <p:cBhvr>
                                        <p:cTn id="108" dur="1" fill="hold">
                                          <p:stCondLst>
                                            <p:cond delay="0"/>
                                          </p:stCondLst>
                                        </p:cTn>
                                        <p:tgtEl>
                                          <p:spTgt spid="21"/>
                                        </p:tgtEl>
                                        <p:attrNameLst>
                                          <p:attrName>style.visibility</p:attrName>
                                        </p:attrNameLst>
                                      </p:cBhvr>
                                      <p:to>
                                        <p:strVal val="visible"/>
                                      </p:to>
                                    </p:set>
                                    <p:anim calcmode="lin" valueType="num">
                                      <p:cBhvr>
                                        <p:cTn id="109"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110"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111"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112" dur="1000" fill="hold"/>
                                        <p:tgtEl>
                                          <p:spTgt spid="21"/>
                                        </p:tgtEl>
                                        <p:attrNameLst>
                                          <p:attrName>ppt_h</p:attrName>
                                        </p:attrNameLst>
                                      </p:cBhvr>
                                      <p:tavLst>
                                        <p:tav tm="0">
                                          <p:val>
                                            <p:strVal val="#ppt_h"/>
                                          </p:val>
                                        </p:tav>
                                        <p:tav tm="100000">
                                          <p:val>
                                            <p:strVal val="#ppt_h"/>
                                          </p:val>
                                        </p:tav>
                                      </p:tavLst>
                                    </p:anim>
                                    <p:anim calcmode="lin" valueType="num">
                                      <p:cBhvr>
                                        <p:cTn id="113"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114"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115"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116" dur="1000" decel="50000">
                                          <p:stCondLst>
                                            <p:cond delay="0"/>
                                          </p:stCondLst>
                                        </p:cTn>
                                        <p:tgtEl>
                                          <p:spTgt spid="21"/>
                                        </p:tgtEl>
                                      </p:cBhvr>
                                    </p:animEffect>
                                  </p:childTnLst>
                                </p:cTn>
                              </p:par>
                              <p:par>
                                <p:cTn id="117" presetID="25" presetClass="entr" presetSubtype="0" fill="hold" nodeType="withEffect">
                                  <p:stCondLst>
                                    <p:cond delay="0"/>
                                  </p:stCondLst>
                                  <p:childTnLst>
                                    <p:set>
                                      <p:cBhvr>
                                        <p:cTn id="118" dur="1" fill="hold">
                                          <p:stCondLst>
                                            <p:cond delay="0"/>
                                          </p:stCondLst>
                                        </p:cTn>
                                        <p:tgtEl>
                                          <p:spTgt spid="22"/>
                                        </p:tgtEl>
                                        <p:attrNameLst>
                                          <p:attrName>style.visibility</p:attrName>
                                        </p:attrNameLst>
                                      </p:cBhvr>
                                      <p:to>
                                        <p:strVal val="visible"/>
                                      </p:to>
                                    </p:set>
                                    <p:anim calcmode="lin" valueType="num">
                                      <p:cBhvr>
                                        <p:cTn id="119" dur="500" decel="50000" fill="hold">
                                          <p:stCondLst>
                                            <p:cond delay="0"/>
                                          </p:stCondLst>
                                        </p:cTn>
                                        <p:tgtEl>
                                          <p:spTgt spid="22"/>
                                        </p:tgtEl>
                                        <p:attrNameLst>
                                          <p:attrName>style.rotation</p:attrName>
                                        </p:attrNameLst>
                                      </p:cBhvr>
                                      <p:tavLst>
                                        <p:tav tm="0">
                                          <p:val>
                                            <p:fltVal val="-90"/>
                                          </p:val>
                                        </p:tav>
                                        <p:tav tm="100000">
                                          <p:val>
                                            <p:fltVal val="0"/>
                                          </p:val>
                                        </p:tav>
                                      </p:tavLst>
                                    </p:anim>
                                    <p:anim calcmode="lin" valueType="num">
                                      <p:cBhvr>
                                        <p:cTn id="120" dur="500" decel="50000" fill="hold">
                                          <p:stCondLst>
                                            <p:cond delay="0"/>
                                          </p:stCondLst>
                                        </p:cTn>
                                        <p:tgtEl>
                                          <p:spTgt spid="22"/>
                                        </p:tgtEl>
                                        <p:attrNameLst>
                                          <p:attrName>ppt_w</p:attrName>
                                        </p:attrNameLst>
                                      </p:cBhvr>
                                      <p:tavLst>
                                        <p:tav tm="0">
                                          <p:val>
                                            <p:strVal val="#ppt_w"/>
                                          </p:val>
                                        </p:tav>
                                        <p:tav tm="100000">
                                          <p:val>
                                            <p:strVal val="#ppt_w*.05"/>
                                          </p:val>
                                        </p:tav>
                                      </p:tavLst>
                                    </p:anim>
                                    <p:anim calcmode="lin" valueType="num">
                                      <p:cBhvr>
                                        <p:cTn id="121" dur="500" accel="50000" fill="hold">
                                          <p:stCondLst>
                                            <p:cond delay="500"/>
                                          </p:stCondLst>
                                        </p:cTn>
                                        <p:tgtEl>
                                          <p:spTgt spid="22"/>
                                        </p:tgtEl>
                                        <p:attrNameLst>
                                          <p:attrName>ppt_w</p:attrName>
                                        </p:attrNameLst>
                                      </p:cBhvr>
                                      <p:tavLst>
                                        <p:tav tm="0">
                                          <p:val>
                                            <p:strVal val="#ppt_w*.05"/>
                                          </p:val>
                                        </p:tav>
                                        <p:tav tm="100000">
                                          <p:val>
                                            <p:strVal val="#ppt_w"/>
                                          </p:val>
                                        </p:tav>
                                      </p:tavLst>
                                    </p:anim>
                                    <p:anim calcmode="lin" valueType="num">
                                      <p:cBhvr>
                                        <p:cTn id="122" dur="1000" fill="hold"/>
                                        <p:tgtEl>
                                          <p:spTgt spid="22"/>
                                        </p:tgtEl>
                                        <p:attrNameLst>
                                          <p:attrName>ppt_h</p:attrName>
                                        </p:attrNameLst>
                                      </p:cBhvr>
                                      <p:tavLst>
                                        <p:tav tm="0">
                                          <p:val>
                                            <p:strVal val="#ppt_h"/>
                                          </p:val>
                                        </p:tav>
                                        <p:tav tm="100000">
                                          <p:val>
                                            <p:strVal val="#ppt_h"/>
                                          </p:val>
                                        </p:tav>
                                      </p:tavLst>
                                    </p:anim>
                                    <p:anim calcmode="lin" valueType="num">
                                      <p:cBhvr>
                                        <p:cTn id="123" dur="500" decel="50000" fill="hold">
                                          <p:stCondLst>
                                            <p:cond delay="0"/>
                                          </p:stCondLst>
                                        </p:cTn>
                                        <p:tgtEl>
                                          <p:spTgt spid="22"/>
                                        </p:tgtEl>
                                        <p:attrNameLst>
                                          <p:attrName>ppt_x</p:attrName>
                                        </p:attrNameLst>
                                      </p:cBhvr>
                                      <p:tavLst>
                                        <p:tav tm="0">
                                          <p:val>
                                            <p:strVal val="#ppt_x+.4"/>
                                          </p:val>
                                        </p:tav>
                                        <p:tav tm="100000">
                                          <p:val>
                                            <p:strVal val="#ppt_x"/>
                                          </p:val>
                                        </p:tav>
                                      </p:tavLst>
                                    </p:anim>
                                    <p:anim calcmode="lin" valueType="num">
                                      <p:cBhvr>
                                        <p:cTn id="124" dur="500" decel="50000" fill="hold">
                                          <p:stCondLst>
                                            <p:cond delay="0"/>
                                          </p:stCondLst>
                                        </p:cTn>
                                        <p:tgtEl>
                                          <p:spTgt spid="22"/>
                                        </p:tgtEl>
                                        <p:attrNameLst>
                                          <p:attrName>ppt_y</p:attrName>
                                        </p:attrNameLst>
                                      </p:cBhvr>
                                      <p:tavLst>
                                        <p:tav tm="0">
                                          <p:val>
                                            <p:strVal val="#ppt_y-.2"/>
                                          </p:val>
                                        </p:tav>
                                        <p:tav tm="100000">
                                          <p:val>
                                            <p:strVal val="#ppt_y+.1"/>
                                          </p:val>
                                        </p:tav>
                                      </p:tavLst>
                                    </p:anim>
                                    <p:anim calcmode="lin" valueType="num">
                                      <p:cBhvr>
                                        <p:cTn id="125" dur="500" accel="50000" fill="hold">
                                          <p:stCondLst>
                                            <p:cond delay="500"/>
                                          </p:stCondLst>
                                        </p:cTn>
                                        <p:tgtEl>
                                          <p:spTgt spid="22"/>
                                        </p:tgtEl>
                                        <p:attrNameLst>
                                          <p:attrName>ppt_y</p:attrName>
                                        </p:attrNameLst>
                                      </p:cBhvr>
                                      <p:tavLst>
                                        <p:tav tm="0">
                                          <p:val>
                                            <p:strVal val="#ppt_y+.1"/>
                                          </p:val>
                                        </p:tav>
                                        <p:tav tm="100000">
                                          <p:val>
                                            <p:strVal val="#ppt_y"/>
                                          </p:val>
                                        </p:tav>
                                      </p:tavLst>
                                    </p:anim>
                                    <p:animEffect transition="in" filter="fade">
                                      <p:cBhvr>
                                        <p:cTn id="126" dur="1000" decel="50000">
                                          <p:stCondLst>
                                            <p:cond delay="0"/>
                                          </p:stCondLst>
                                        </p:cTn>
                                        <p:tgtEl>
                                          <p:spTgt spid="22"/>
                                        </p:tgtEl>
                                      </p:cBhvr>
                                    </p:animEffect>
                                  </p:childTnLst>
                                </p:cTn>
                              </p:par>
                              <p:par>
                                <p:cTn id="127" presetID="25" presetClass="entr" presetSubtype="0" fill="hold" grpId="0" nodeType="withEffect">
                                  <p:stCondLst>
                                    <p:cond delay="0"/>
                                  </p:stCondLst>
                                  <p:childTnLst>
                                    <p:set>
                                      <p:cBhvr>
                                        <p:cTn id="128" dur="1" fill="hold">
                                          <p:stCondLst>
                                            <p:cond delay="0"/>
                                          </p:stCondLst>
                                        </p:cTn>
                                        <p:tgtEl>
                                          <p:spTgt spid="24"/>
                                        </p:tgtEl>
                                        <p:attrNameLst>
                                          <p:attrName>style.visibility</p:attrName>
                                        </p:attrNameLst>
                                      </p:cBhvr>
                                      <p:to>
                                        <p:strVal val="visible"/>
                                      </p:to>
                                    </p:set>
                                    <p:anim calcmode="lin" valueType="num">
                                      <p:cBhvr>
                                        <p:cTn id="129"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130"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131"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132" dur="1000" fill="hold"/>
                                        <p:tgtEl>
                                          <p:spTgt spid="24"/>
                                        </p:tgtEl>
                                        <p:attrNameLst>
                                          <p:attrName>ppt_h</p:attrName>
                                        </p:attrNameLst>
                                      </p:cBhvr>
                                      <p:tavLst>
                                        <p:tav tm="0">
                                          <p:val>
                                            <p:strVal val="#ppt_h"/>
                                          </p:val>
                                        </p:tav>
                                        <p:tav tm="100000">
                                          <p:val>
                                            <p:strVal val="#ppt_h"/>
                                          </p:val>
                                        </p:tav>
                                      </p:tavLst>
                                    </p:anim>
                                    <p:anim calcmode="lin" valueType="num">
                                      <p:cBhvr>
                                        <p:cTn id="133"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134"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135"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136" dur="1000" decel="50000">
                                          <p:stCondLst>
                                            <p:cond delay="0"/>
                                          </p:stCondLst>
                                        </p:cTn>
                                        <p:tgtEl>
                                          <p:spTgt spid="24"/>
                                        </p:tgtEl>
                                      </p:cBhvr>
                                    </p:animEffect>
                                  </p:childTnLst>
                                </p:cTn>
                              </p:par>
                              <p:par>
                                <p:cTn id="137" presetID="25" presetClass="entr" presetSubtype="0" fill="hold" grpId="0" nodeType="withEffect">
                                  <p:stCondLst>
                                    <p:cond delay="0"/>
                                  </p:stCondLst>
                                  <p:childTnLst>
                                    <p:set>
                                      <p:cBhvr>
                                        <p:cTn id="138" dur="1" fill="hold">
                                          <p:stCondLst>
                                            <p:cond delay="0"/>
                                          </p:stCondLst>
                                        </p:cTn>
                                        <p:tgtEl>
                                          <p:spTgt spid="7"/>
                                        </p:tgtEl>
                                        <p:attrNameLst>
                                          <p:attrName>style.visibility</p:attrName>
                                        </p:attrNameLst>
                                      </p:cBhvr>
                                      <p:to>
                                        <p:strVal val="visible"/>
                                      </p:to>
                                    </p:set>
                                    <p:anim calcmode="lin" valueType="num">
                                      <p:cBhvr>
                                        <p:cTn id="139"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140"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141"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42" dur="1000" fill="hold"/>
                                        <p:tgtEl>
                                          <p:spTgt spid="7"/>
                                        </p:tgtEl>
                                        <p:attrNameLst>
                                          <p:attrName>ppt_h</p:attrName>
                                        </p:attrNameLst>
                                      </p:cBhvr>
                                      <p:tavLst>
                                        <p:tav tm="0">
                                          <p:val>
                                            <p:strVal val="#ppt_h"/>
                                          </p:val>
                                        </p:tav>
                                        <p:tav tm="100000">
                                          <p:val>
                                            <p:strVal val="#ppt_h"/>
                                          </p:val>
                                        </p:tav>
                                      </p:tavLst>
                                    </p:anim>
                                    <p:anim calcmode="lin" valueType="num">
                                      <p:cBhvr>
                                        <p:cTn id="143"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44"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145"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146"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1"/>
      <p:bldP spid="5" grpId="0"/>
      <p:bldP spid="7" grpId="0"/>
      <p:bldP spid="8" grpId="0"/>
      <p:bldP spid="10" grpId="0"/>
      <p:bldP spid="20" grpId="0"/>
      <p:bldP spid="23" grpId="0"/>
      <p:bldP spid="13" grpId="0"/>
      <p:bldP spid="14" grpId="0"/>
      <p:bldP spid="19" grpId="0"/>
      <p:bldP spid="21"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0"/>
            <a:ext cx="1940789" cy="769441"/>
          </a:xfrm>
          <a:prstGeom prst="rect">
            <a:avLst/>
          </a:prstGeom>
          <a:noFill/>
        </p:spPr>
        <p:txBody>
          <a:bodyPr wrap="none" lIns="91440" tIns="45720" rIns="91440" bIns="45720">
            <a:spAutoFit/>
          </a:bodyPr>
          <a:lstStyle/>
          <a:p>
            <a:pPr algn="ctr"/>
            <a:r>
              <a:rPr lang="en-US" sz="4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Q and A</a:t>
            </a:r>
            <a:endParaRPr lang="en-US" sz="4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Rectangle 4"/>
          <p:cNvSpPr/>
          <p:nvPr/>
        </p:nvSpPr>
        <p:spPr>
          <a:xfrm>
            <a:off x="304800" y="609600"/>
            <a:ext cx="2801216" cy="461665"/>
          </a:xfrm>
          <a:prstGeom prst="rect">
            <a:avLst/>
          </a:prstGeom>
          <a:noFill/>
        </p:spPr>
        <p:txBody>
          <a:bodyPr wrap="none" lIns="91440" tIns="45720" rIns="91440" bIns="45720">
            <a:spAutoFit/>
          </a:bodyPr>
          <a:lstStyle/>
          <a:p>
            <a:pPr algn="ct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(about Kenya’s water)</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TextBox 5"/>
          <p:cNvSpPr txBox="1"/>
          <p:nvPr/>
        </p:nvSpPr>
        <p:spPr>
          <a:xfrm>
            <a:off x="304800" y="1143000"/>
            <a:ext cx="2895600" cy="584775"/>
          </a:xfrm>
          <a:prstGeom prst="rect">
            <a:avLst/>
          </a:prstGeom>
          <a:noFill/>
        </p:spPr>
        <p:txBody>
          <a:bodyPr wrap="square" rtlCol="0">
            <a:spAutoFit/>
          </a:bodyPr>
          <a:lstStyle/>
          <a:p>
            <a:r>
              <a:rPr lang="en-CA" sz="1600" dirty="0" smtClean="0"/>
              <a:t>Q: Where does Kenya’s </a:t>
            </a:r>
            <a:r>
              <a:rPr lang="en-CA" sz="1600" dirty="0" smtClean="0">
                <a:solidFill>
                  <a:schemeClr val="accent4">
                    <a:lumMod val="50000"/>
                  </a:schemeClr>
                </a:solidFill>
              </a:rPr>
              <a:t>“clean” </a:t>
            </a:r>
            <a:r>
              <a:rPr lang="en-CA" sz="1600" dirty="0" smtClean="0"/>
              <a:t>water come from?</a:t>
            </a:r>
            <a:endParaRPr lang="en-US" sz="1600" dirty="0"/>
          </a:p>
        </p:txBody>
      </p:sp>
      <p:pic>
        <p:nvPicPr>
          <p:cNvPr id="7" name="Picture 6" descr="images (1).jpg"/>
          <p:cNvPicPr>
            <a:picLocks noChangeAspect="1"/>
          </p:cNvPicPr>
          <p:nvPr/>
        </p:nvPicPr>
        <p:blipFill>
          <a:blip r:embed="rId2" cstate="print"/>
          <a:stretch>
            <a:fillRect/>
          </a:stretch>
        </p:blipFill>
        <p:spPr>
          <a:xfrm>
            <a:off x="6934200" y="838200"/>
            <a:ext cx="2010965" cy="1524000"/>
          </a:xfrm>
          <a:prstGeom prst="rect">
            <a:avLst/>
          </a:prstGeom>
        </p:spPr>
      </p:pic>
      <p:sp>
        <p:nvSpPr>
          <p:cNvPr id="8" name="Rectangle 7"/>
          <p:cNvSpPr/>
          <p:nvPr/>
        </p:nvSpPr>
        <p:spPr>
          <a:xfrm>
            <a:off x="7010400" y="1143000"/>
            <a:ext cx="1905000" cy="1200329"/>
          </a:xfrm>
          <a:prstGeom prst="rect">
            <a:avLst/>
          </a:prstGeom>
        </p:spPr>
        <p:txBody>
          <a:bodyPr wrap="square">
            <a:spAutoFit/>
          </a:bodyPr>
          <a:lstStyle/>
          <a:p>
            <a:pPr algn="ctr"/>
            <a:r>
              <a:rPr lang="en-CA" dirty="0" smtClean="0">
                <a:solidFill>
                  <a:srgbClr val="FF0000"/>
                </a:solidFill>
              </a:rPr>
              <a:t>Lack of safe drinking water causes </a:t>
            </a:r>
            <a:r>
              <a:rPr lang="en-CA" dirty="0" smtClean="0">
                <a:solidFill>
                  <a:srgbClr val="C00000"/>
                </a:solidFill>
              </a:rPr>
              <a:t>more deaths than war.</a:t>
            </a:r>
            <a:endParaRPr lang="en-US" dirty="0">
              <a:solidFill>
                <a:srgbClr val="C00000"/>
              </a:solidFill>
            </a:endParaRPr>
          </a:p>
        </p:txBody>
      </p:sp>
      <p:sp>
        <p:nvSpPr>
          <p:cNvPr id="9" name="TextBox 8"/>
          <p:cNvSpPr txBox="1"/>
          <p:nvPr/>
        </p:nvSpPr>
        <p:spPr>
          <a:xfrm>
            <a:off x="7162800" y="838200"/>
            <a:ext cx="1600200" cy="381000"/>
          </a:xfrm>
          <a:prstGeom prst="rect">
            <a:avLst/>
          </a:prstGeom>
          <a:noFill/>
        </p:spPr>
        <p:txBody>
          <a:bodyPr wrap="square" rtlCol="0">
            <a:spAutoFit/>
          </a:bodyPr>
          <a:lstStyle/>
          <a:p>
            <a:pPr algn="ctr"/>
            <a:r>
              <a:rPr lang="en-CA" dirty="0" smtClean="0">
                <a:solidFill>
                  <a:srgbClr val="FF0000"/>
                </a:solidFill>
              </a:rPr>
              <a:t>Did You Know?</a:t>
            </a:r>
            <a:endParaRPr lang="en-US" dirty="0">
              <a:solidFill>
                <a:srgbClr val="FF0000"/>
              </a:solidFill>
            </a:endParaRPr>
          </a:p>
        </p:txBody>
      </p:sp>
      <p:sp>
        <p:nvSpPr>
          <p:cNvPr id="11" name="TextBox 10"/>
          <p:cNvSpPr txBox="1"/>
          <p:nvPr/>
        </p:nvSpPr>
        <p:spPr>
          <a:xfrm>
            <a:off x="3733800" y="1143000"/>
            <a:ext cx="2971800" cy="2554545"/>
          </a:xfrm>
          <a:prstGeom prst="rect">
            <a:avLst/>
          </a:prstGeom>
          <a:noFill/>
        </p:spPr>
        <p:txBody>
          <a:bodyPr wrap="square" rtlCol="0">
            <a:spAutoFit/>
          </a:bodyPr>
          <a:lstStyle/>
          <a:p>
            <a:r>
              <a:rPr lang="en-CA" sz="1600" dirty="0" smtClean="0"/>
              <a:t>A: Some of the lucky people in the city get water pumped directly into a storage tank in there house. When there is a shortage of water the water is rationed. This water comes from two massive lakes in Kenya. For most (the unlucky) they find a random puddle or pond and use that water. Sometimes they will go to a water dealer.</a:t>
            </a:r>
            <a:endParaRPr lang="en-US" sz="1600" dirty="0"/>
          </a:p>
        </p:txBody>
      </p:sp>
      <p:sp>
        <p:nvSpPr>
          <p:cNvPr id="10" name="TextBox 9"/>
          <p:cNvSpPr txBox="1"/>
          <p:nvPr/>
        </p:nvSpPr>
        <p:spPr>
          <a:xfrm>
            <a:off x="152400" y="4191000"/>
            <a:ext cx="2895600" cy="584775"/>
          </a:xfrm>
          <a:prstGeom prst="rect">
            <a:avLst/>
          </a:prstGeom>
          <a:noFill/>
        </p:spPr>
        <p:txBody>
          <a:bodyPr wrap="square" rtlCol="0">
            <a:spAutoFit/>
          </a:bodyPr>
          <a:lstStyle/>
          <a:p>
            <a:r>
              <a:rPr lang="en-CA" sz="1600" dirty="0" smtClean="0"/>
              <a:t>Q: How does Kenya’s </a:t>
            </a:r>
            <a:r>
              <a:rPr lang="en-CA" sz="1600" dirty="0" smtClean="0">
                <a:solidFill>
                  <a:schemeClr val="accent6">
                    <a:lumMod val="50000"/>
                  </a:schemeClr>
                </a:solidFill>
              </a:rPr>
              <a:t>water</a:t>
            </a:r>
            <a:r>
              <a:rPr lang="en-CA" sz="1600" dirty="0" smtClean="0"/>
              <a:t> reach the faucet? </a:t>
            </a:r>
            <a:endParaRPr lang="en-US" sz="1600" dirty="0"/>
          </a:p>
        </p:txBody>
      </p:sp>
      <p:sp>
        <p:nvSpPr>
          <p:cNvPr id="13" name="Rectangle 12"/>
          <p:cNvSpPr/>
          <p:nvPr/>
        </p:nvSpPr>
        <p:spPr>
          <a:xfrm>
            <a:off x="7086600" y="2438400"/>
            <a:ext cx="1842492" cy="338554"/>
          </a:xfrm>
          <a:prstGeom prst="rect">
            <a:avLst/>
          </a:prstGeom>
        </p:spPr>
        <p:txBody>
          <a:bodyPr wrap="none">
            <a:spAutoFit/>
          </a:bodyPr>
          <a:lstStyle/>
          <a:p>
            <a:r>
              <a:rPr lang="en-CA" sz="1600" dirty="0" smtClean="0"/>
              <a:t>Kenya’s </a:t>
            </a:r>
            <a:r>
              <a:rPr lang="en-CA" sz="1600" dirty="0" smtClean="0">
                <a:solidFill>
                  <a:schemeClr val="accent4">
                    <a:lumMod val="50000"/>
                  </a:schemeClr>
                </a:solidFill>
              </a:rPr>
              <a:t>“clean” </a:t>
            </a:r>
            <a:r>
              <a:rPr lang="en-CA" sz="1600" dirty="0" smtClean="0"/>
              <a:t>water </a:t>
            </a:r>
            <a:endParaRPr lang="en-US" sz="1600" dirty="0"/>
          </a:p>
        </p:txBody>
      </p:sp>
      <p:sp>
        <p:nvSpPr>
          <p:cNvPr id="14" name="TextBox 13"/>
          <p:cNvSpPr txBox="1"/>
          <p:nvPr/>
        </p:nvSpPr>
        <p:spPr>
          <a:xfrm>
            <a:off x="3733800" y="4114800"/>
            <a:ext cx="2895600" cy="1569660"/>
          </a:xfrm>
          <a:prstGeom prst="rect">
            <a:avLst/>
          </a:prstGeom>
          <a:noFill/>
        </p:spPr>
        <p:txBody>
          <a:bodyPr wrap="square" rtlCol="0">
            <a:spAutoFit/>
          </a:bodyPr>
          <a:lstStyle/>
          <a:p>
            <a:r>
              <a:rPr lang="en-CA" sz="1600" dirty="0" smtClean="0"/>
              <a:t>A: For the lucky people they have water pumped into their storage tank in their house. For the poor they don’t have faucets or sinks. All the water was manually carried in a bucket .</a:t>
            </a:r>
            <a:endParaRPr lang="en-US" sz="1600" dirty="0"/>
          </a:p>
        </p:txBody>
      </p:sp>
      <p:pic>
        <p:nvPicPr>
          <p:cNvPr id="15" name="Picture 14" descr="download (1).jpg"/>
          <p:cNvPicPr>
            <a:picLocks noChangeAspect="1"/>
          </p:cNvPicPr>
          <p:nvPr/>
        </p:nvPicPr>
        <p:blipFill>
          <a:blip r:embed="rId3" cstate="print"/>
          <a:stretch>
            <a:fillRect/>
          </a:stretch>
        </p:blipFill>
        <p:spPr>
          <a:xfrm>
            <a:off x="6858000" y="2743200"/>
            <a:ext cx="2133600" cy="1550194"/>
          </a:xfrm>
          <a:prstGeom prst="rect">
            <a:avLst/>
          </a:prstGeom>
        </p:spPr>
      </p:pic>
      <p:sp>
        <p:nvSpPr>
          <p:cNvPr id="19" name="TextBox 18"/>
          <p:cNvSpPr txBox="1"/>
          <p:nvPr/>
        </p:nvSpPr>
        <p:spPr>
          <a:xfrm>
            <a:off x="228600" y="6324600"/>
            <a:ext cx="3200400" cy="369332"/>
          </a:xfrm>
          <a:prstGeom prst="rect">
            <a:avLst/>
          </a:prstGeom>
          <a:noFill/>
        </p:spPr>
        <p:txBody>
          <a:bodyPr wrap="square" rtlCol="0">
            <a:spAutoFit/>
          </a:bodyPr>
          <a:lstStyle/>
          <a:p>
            <a:r>
              <a:rPr lang="en-CA" dirty="0" smtClean="0"/>
              <a:t>Q and A continued on next slide</a:t>
            </a:r>
            <a:endParaRPr lang="en-US" dirty="0"/>
          </a:p>
        </p:txBody>
      </p:sp>
      <p:pic>
        <p:nvPicPr>
          <p:cNvPr id="16" name="Picture 15" descr="images.jpg"/>
          <p:cNvPicPr>
            <a:picLocks noChangeAspect="1"/>
          </p:cNvPicPr>
          <p:nvPr/>
        </p:nvPicPr>
        <p:blipFill>
          <a:blip r:embed="rId4" cstate="print"/>
          <a:stretch>
            <a:fillRect/>
          </a:stretch>
        </p:blipFill>
        <p:spPr>
          <a:xfrm>
            <a:off x="6858000" y="4952999"/>
            <a:ext cx="2145521" cy="1600201"/>
          </a:xfrm>
          <a:prstGeom prst="rect">
            <a:avLst/>
          </a:prstGeom>
        </p:spPr>
      </p:pic>
      <p:sp>
        <p:nvSpPr>
          <p:cNvPr id="20" name="TextBox 19"/>
          <p:cNvSpPr txBox="1"/>
          <p:nvPr/>
        </p:nvSpPr>
        <p:spPr>
          <a:xfrm>
            <a:off x="6934200" y="4572000"/>
            <a:ext cx="2209800" cy="338554"/>
          </a:xfrm>
          <a:prstGeom prst="rect">
            <a:avLst/>
          </a:prstGeom>
          <a:noFill/>
        </p:spPr>
        <p:txBody>
          <a:bodyPr wrap="square" rtlCol="0">
            <a:spAutoFit/>
          </a:bodyPr>
          <a:lstStyle/>
          <a:p>
            <a:r>
              <a:rPr lang="en-CA" sz="1600" dirty="0" smtClean="0"/>
              <a:t>How the poor store water</a:t>
            </a:r>
            <a:endParaRPr lang="en-US" sz="1600" dirty="0"/>
          </a:p>
        </p:txBody>
      </p:sp>
    </p:spTree>
    <p:extLst>
      <p:ext uri="{BB962C8B-B14F-4D97-AF65-F5344CB8AC3E}">
        <p14:creationId xmlns="" xmlns:p14="http://schemas.microsoft.com/office/powerpoint/2010/main" val="2117607945"/>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par>
                                <p:cTn id="12" presetID="41" presetClass="entr" presetSubtype="0" fill="hold" grpId="0" nodeType="withEffect">
                                  <p:stCondLst>
                                    <p:cond delay="0"/>
                                  </p:stCondLst>
                                  <p:iterate type="lt">
                                    <p:tmPct val="10000"/>
                                  </p:iterate>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0"/>
                                        </p:tgtEl>
                                        <p:attrNameLst>
                                          <p:attrName>ppt_y</p:attrName>
                                        </p:attrNameLst>
                                      </p:cBhvr>
                                      <p:tavLst>
                                        <p:tav tm="0">
                                          <p:val>
                                            <p:strVal val="#ppt_y"/>
                                          </p:val>
                                        </p:tav>
                                        <p:tav tm="100000">
                                          <p:val>
                                            <p:strVal val="#ppt_y"/>
                                          </p:val>
                                        </p:tav>
                                      </p:tavLst>
                                    </p:anim>
                                    <p:anim calcmode="lin" valueType="num">
                                      <p:cBhvr>
                                        <p:cTn id="16"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0"/>
                                        </p:tgtEl>
                                      </p:cBhvr>
                                    </p:animEffect>
                                  </p:childTnLst>
                                </p:cTn>
                              </p:par>
                              <p:par>
                                <p:cTn id="19" presetID="13" presetClass="entr" presetSubtype="16"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plus(in)">
                                      <p:cBhvr>
                                        <p:cTn id="21" dur="2000"/>
                                        <p:tgtEl>
                                          <p:spTgt spid="5"/>
                                        </p:tgtEl>
                                      </p:cBhvr>
                                    </p:animEffect>
                                  </p:childTnLst>
                                </p:cTn>
                              </p:par>
                              <p:par>
                                <p:cTn id="22" presetID="2" presetClass="entr" presetSubtype="9"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0-#ppt_w/2"/>
                                          </p:val>
                                        </p:tav>
                                        <p:tav tm="100000">
                                          <p:val>
                                            <p:strVal val="#ppt_x"/>
                                          </p:val>
                                        </p:tav>
                                      </p:tavLst>
                                    </p:anim>
                                    <p:anim calcmode="lin" valueType="num">
                                      <p:cBhvr additive="base">
                                        <p:cTn id="25" dur="500" fill="hold"/>
                                        <p:tgtEl>
                                          <p:spTgt spid="4"/>
                                        </p:tgtEl>
                                        <p:attrNameLst>
                                          <p:attrName>ppt_y</p:attrName>
                                        </p:attrNameLst>
                                      </p:cBhvr>
                                      <p:tavLst>
                                        <p:tav tm="0">
                                          <p:val>
                                            <p:strVal val="0-#ppt_h/2"/>
                                          </p:val>
                                        </p:tav>
                                        <p:tav tm="100000">
                                          <p:val>
                                            <p:strVal val="#ppt_y"/>
                                          </p:val>
                                        </p:tav>
                                      </p:tavLst>
                                    </p:anim>
                                  </p:childTnLst>
                                </p:cTn>
                              </p:par>
                              <p:par>
                                <p:cTn id="26" presetID="21" presetClass="entr" presetSubtype="1"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heel(1)">
                                      <p:cBhvr>
                                        <p:cTn id="28" dur="2000"/>
                                        <p:tgtEl>
                                          <p:spTgt spid="19"/>
                                        </p:tgtEl>
                                      </p:cBhvr>
                                    </p:animEffect>
                                  </p:childTnLst>
                                </p:cTn>
                              </p:par>
                              <p:par>
                                <p:cTn id="29" presetID="25"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34" dur="1000" fill="hold"/>
                                        <p:tgtEl>
                                          <p:spTgt spid="7"/>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7"/>
                                        </p:tgtEl>
                                      </p:cBhvr>
                                    </p:animEffect>
                                  </p:childTnLst>
                                </p:cTn>
                              </p:par>
                              <p:par>
                                <p:cTn id="39" presetID="25"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44" dur="1000" fill="hold"/>
                                        <p:tgtEl>
                                          <p:spTgt spid="8"/>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8"/>
                                        </p:tgtEl>
                                      </p:cBhvr>
                                    </p:animEffect>
                                  </p:childTnLst>
                                </p:cTn>
                              </p:par>
                              <p:par>
                                <p:cTn id="49" presetID="25"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54" dur="1000" fill="hold"/>
                                        <p:tgtEl>
                                          <p:spTgt spid="9"/>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9"/>
                                        </p:tgtEl>
                                      </p:cBhvr>
                                    </p:animEffect>
                                  </p:childTnLst>
                                </p:cTn>
                              </p:par>
                              <p:par>
                                <p:cTn id="59" presetID="25"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62"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63"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64" dur="1000" fill="hold"/>
                                        <p:tgtEl>
                                          <p:spTgt spid="11"/>
                                        </p:tgtEl>
                                        <p:attrNameLst>
                                          <p:attrName>ppt_h</p:attrName>
                                        </p:attrNameLst>
                                      </p:cBhvr>
                                      <p:tavLst>
                                        <p:tav tm="0">
                                          <p:val>
                                            <p:strVal val="#ppt_h"/>
                                          </p:val>
                                        </p:tav>
                                        <p:tav tm="100000">
                                          <p:val>
                                            <p:strVal val="#ppt_h"/>
                                          </p:val>
                                        </p:tav>
                                      </p:tavLst>
                                    </p:anim>
                                    <p:anim calcmode="lin" valueType="num">
                                      <p:cBhvr>
                                        <p:cTn id="65"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66"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67"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68" dur="1000" decel="50000">
                                          <p:stCondLst>
                                            <p:cond delay="0"/>
                                          </p:stCondLst>
                                        </p:cTn>
                                        <p:tgtEl>
                                          <p:spTgt spid="11"/>
                                        </p:tgtEl>
                                      </p:cBhvr>
                                    </p:animEffect>
                                  </p:childTnLst>
                                </p:cTn>
                              </p:par>
                              <p:par>
                                <p:cTn id="69" presetID="25" presetClass="entr" presetSubtype="0"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p:cTn id="71"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72"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73"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74" dur="1000" fill="hold"/>
                                        <p:tgtEl>
                                          <p:spTgt spid="13"/>
                                        </p:tgtEl>
                                        <p:attrNameLst>
                                          <p:attrName>ppt_h</p:attrName>
                                        </p:attrNameLst>
                                      </p:cBhvr>
                                      <p:tavLst>
                                        <p:tav tm="0">
                                          <p:val>
                                            <p:strVal val="#ppt_h"/>
                                          </p:val>
                                        </p:tav>
                                        <p:tav tm="100000">
                                          <p:val>
                                            <p:strVal val="#ppt_h"/>
                                          </p:val>
                                        </p:tav>
                                      </p:tavLst>
                                    </p:anim>
                                    <p:anim calcmode="lin" valueType="num">
                                      <p:cBhvr>
                                        <p:cTn id="75"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76"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77"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78" dur="1000" decel="50000">
                                          <p:stCondLst>
                                            <p:cond delay="0"/>
                                          </p:stCondLst>
                                        </p:cTn>
                                        <p:tgtEl>
                                          <p:spTgt spid="13"/>
                                        </p:tgtEl>
                                      </p:cBhvr>
                                    </p:animEffect>
                                  </p:childTnLst>
                                </p:cTn>
                              </p:par>
                              <p:par>
                                <p:cTn id="79" presetID="25" presetClass="entr" presetSubtype="0" fill="hold" grpId="0" nodeType="withEffect">
                                  <p:stCondLst>
                                    <p:cond delay="0"/>
                                  </p:stCondLst>
                                  <p:childTnLst>
                                    <p:set>
                                      <p:cBhvr>
                                        <p:cTn id="80" dur="1" fill="hold">
                                          <p:stCondLst>
                                            <p:cond delay="0"/>
                                          </p:stCondLst>
                                        </p:cTn>
                                        <p:tgtEl>
                                          <p:spTgt spid="14"/>
                                        </p:tgtEl>
                                        <p:attrNameLst>
                                          <p:attrName>style.visibility</p:attrName>
                                        </p:attrNameLst>
                                      </p:cBhvr>
                                      <p:to>
                                        <p:strVal val="visible"/>
                                      </p:to>
                                    </p:set>
                                    <p:anim calcmode="lin" valueType="num">
                                      <p:cBhvr>
                                        <p:cTn id="81"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82"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83"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84" dur="1000" fill="hold"/>
                                        <p:tgtEl>
                                          <p:spTgt spid="14"/>
                                        </p:tgtEl>
                                        <p:attrNameLst>
                                          <p:attrName>ppt_h</p:attrName>
                                        </p:attrNameLst>
                                      </p:cBhvr>
                                      <p:tavLst>
                                        <p:tav tm="0">
                                          <p:val>
                                            <p:strVal val="#ppt_h"/>
                                          </p:val>
                                        </p:tav>
                                        <p:tav tm="100000">
                                          <p:val>
                                            <p:strVal val="#ppt_h"/>
                                          </p:val>
                                        </p:tav>
                                      </p:tavLst>
                                    </p:anim>
                                    <p:anim calcmode="lin" valueType="num">
                                      <p:cBhvr>
                                        <p:cTn id="85"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86"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87"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88" dur="1000" decel="50000">
                                          <p:stCondLst>
                                            <p:cond delay="0"/>
                                          </p:stCondLst>
                                        </p:cTn>
                                        <p:tgtEl>
                                          <p:spTgt spid="14"/>
                                        </p:tgtEl>
                                      </p:cBhvr>
                                    </p:animEffect>
                                  </p:childTnLst>
                                </p:cTn>
                              </p:par>
                              <p:par>
                                <p:cTn id="89" presetID="25" presetClass="entr" presetSubtype="0" fill="hold" nodeType="withEffect">
                                  <p:stCondLst>
                                    <p:cond delay="0"/>
                                  </p:stCondLst>
                                  <p:childTnLst>
                                    <p:set>
                                      <p:cBhvr>
                                        <p:cTn id="90" dur="1" fill="hold">
                                          <p:stCondLst>
                                            <p:cond delay="0"/>
                                          </p:stCondLst>
                                        </p:cTn>
                                        <p:tgtEl>
                                          <p:spTgt spid="15"/>
                                        </p:tgtEl>
                                        <p:attrNameLst>
                                          <p:attrName>style.visibility</p:attrName>
                                        </p:attrNameLst>
                                      </p:cBhvr>
                                      <p:to>
                                        <p:strVal val="visible"/>
                                      </p:to>
                                    </p:set>
                                    <p:anim calcmode="lin" valueType="num">
                                      <p:cBhvr>
                                        <p:cTn id="91"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92"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93"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94" dur="1000" fill="hold"/>
                                        <p:tgtEl>
                                          <p:spTgt spid="15"/>
                                        </p:tgtEl>
                                        <p:attrNameLst>
                                          <p:attrName>ppt_h</p:attrName>
                                        </p:attrNameLst>
                                      </p:cBhvr>
                                      <p:tavLst>
                                        <p:tav tm="0">
                                          <p:val>
                                            <p:strVal val="#ppt_h"/>
                                          </p:val>
                                        </p:tav>
                                        <p:tav tm="100000">
                                          <p:val>
                                            <p:strVal val="#ppt_h"/>
                                          </p:val>
                                        </p:tav>
                                      </p:tavLst>
                                    </p:anim>
                                    <p:anim calcmode="lin" valueType="num">
                                      <p:cBhvr>
                                        <p:cTn id="95"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96"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97"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98" dur="1000" decel="50000">
                                          <p:stCondLst>
                                            <p:cond delay="0"/>
                                          </p:stCondLst>
                                        </p:cTn>
                                        <p:tgtEl>
                                          <p:spTgt spid="15"/>
                                        </p:tgtEl>
                                      </p:cBhvr>
                                    </p:animEffect>
                                  </p:childTnLst>
                                </p:cTn>
                              </p:par>
                              <p:par>
                                <p:cTn id="99" presetID="25" presetClass="entr" presetSubtype="0" fill="hold" nodeType="withEffect">
                                  <p:stCondLst>
                                    <p:cond delay="0"/>
                                  </p:stCondLst>
                                  <p:childTnLst>
                                    <p:set>
                                      <p:cBhvr>
                                        <p:cTn id="100" dur="1" fill="hold">
                                          <p:stCondLst>
                                            <p:cond delay="0"/>
                                          </p:stCondLst>
                                        </p:cTn>
                                        <p:tgtEl>
                                          <p:spTgt spid="16"/>
                                        </p:tgtEl>
                                        <p:attrNameLst>
                                          <p:attrName>style.visibility</p:attrName>
                                        </p:attrNameLst>
                                      </p:cBhvr>
                                      <p:to>
                                        <p:strVal val="visible"/>
                                      </p:to>
                                    </p:set>
                                    <p:anim calcmode="lin" valueType="num">
                                      <p:cBhvr>
                                        <p:cTn id="101"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102"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103"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104" dur="1000" fill="hold"/>
                                        <p:tgtEl>
                                          <p:spTgt spid="16"/>
                                        </p:tgtEl>
                                        <p:attrNameLst>
                                          <p:attrName>ppt_h</p:attrName>
                                        </p:attrNameLst>
                                      </p:cBhvr>
                                      <p:tavLst>
                                        <p:tav tm="0">
                                          <p:val>
                                            <p:strVal val="#ppt_h"/>
                                          </p:val>
                                        </p:tav>
                                        <p:tav tm="100000">
                                          <p:val>
                                            <p:strVal val="#ppt_h"/>
                                          </p:val>
                                        </p:tav>
                                      </p:tavLst>
                                    </p:anim>
                                    <p:anim calcmode="lin" valueType="num">
                                      <p:cBhvr>
                                        <p:cTn id="105"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106"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107"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108" dur="1000" decel="50000">
                                          <p:stCondLst>
                                            <p:cond delay="0"/>
                                          </p:stCondLst>
                                        </p:cTn>
                                        <p:tgtEl>
                                          <p:spTgt spid="16"/>
                                        </p:tgtEl>
                                      </p:cBhvr>
                                    </p:animEffect>
                                  </p:childTnLst>
                                </p:cTn>
                              </p:par>
                              <p:par>
                                <p:cTn id="109" presetID="25" presetClass="entr" presetSubtype="0" fill="hold" grpId="0" nodeType="withEffect">
                                  <p:stCondLst>
                                    <p:cond delay="0"/>
                                  </p:stCondLst>
                                  <p:childTnLst>
                                    <p:set>
                                      <p:cBhvr>
                                        <p:cTn id="110" dur="1" fill="hold">
                                          <p:stCondLst>
                                            <p:cond delay="0"/>
                                          </p:stCondLst>
                                        </p:cTn>
                                        <p:tgtEl>
                                          <p:spTgt spid="20"/>
                                        </p:tgtEl>
                                        <p:attrNameLst>
                                          <p:attrName>style.visibility</p:attrName>
                                        </p:attrNameLst>
                                      </p:cBhvr>
                                      <p:to>
                                        <p:strVal val="visible"/>
                                      </p:to>
                                    </p:set>
                                    <p:anim calcmode="lin" valueType="num">
                                      <p:cBhvr>
                                        <p:cTn id="111"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112"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113"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114" dur="1000" fill="hold"/>
                                        <p:tgtEl>
                                          <p:spTgt spid="20"/>
                                        </p:tgtEl>
                                        <p:attrNameLst>
                                          <p:attrName>ppt_h</p:attrName>
                                        </p:attrNameLst>
                                      </p:cBhvr>
                                      <p:tavLst>
                                        <p:tav tm="0">
                                          <p:val>
                                            <p:strVal val="#ppt_h"/>
                                          </p:val>
                                        </p:tav>
                                        <p:tav tm="100000">
                                          <p:val>
                                            <p:strVal val="#ppt_h"/>
                                          </p:val>
                                        </p:tav>
                                      </p:tavLst>
                                    </p:anim>
                                    <p:anim calcmode="lin" valueType="num">
                                      <p:cBhvr>
                                        <p:cTn id="115"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116"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117"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118" dur="1000" decel="50000">
                                          <p:stCondLst>
                                            <p:cond delay="0"/>
                                          </p:stCondLst>
                                        </p:cTn>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P spid="9" grpId="0"/>
      <p:bldP spid="11" grpId="0"/>
      <p:bldP spid="10" grpId="0"/>
      <p:bldP spid="13" grpId="0"/>
      <p:bldP spid="14"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52400"/>
            <a:ext cx="1940788" cy="769441"/>
          </a:xfrm>
          <a:prstGeom prst="rect">
            <a:avLst/>
          </a:prstGeom>
          <a:noFill/>
        </p:spPr>
        <p:txBody>
          <a:bodyPr wrap="none" lIns="91440" tIns="45720" rIns="91440" bIns="45720">
            <a:spAutoFit/>
          </a:bodyPr>
          <a:lstStyle/>
          <a:p>
            <a:pPr algn="ctr"/>
            <a:r>
              <a:rPr lang="en-CA" sz="4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Q and A</a:t>
            </a:r>
            <a:endParaRPr lang="en-US" sz="4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Rectangle 2"/>
          <p:cNvSpPr/>
          <p:nvPr/>
        </p:nvSpPr>
        <p:spPr>
          <a:xfrm>
            <a:off x="685800" y="838200"/>
            <a:ext cx="1577676" cy="40011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CA" sz="20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(continued)</a:t>
            </a:r>
            <a:endParaRPr lang="en-US" sz="20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4" name="TextBox 3"/>
          <p:cNvSpPr txBox="1"/>
          <p:nvPr/>
        </p:nvSpPr>
        <p:spPr>
          <a:xfrm>
            <a:off x="152400" y="1447800"/>
            <a:ext cx="3124200" cy="584775"/>
          </a:xfrm>
          <a:prstGeom prst="rect">
            <a:avLst/>
          </a:prstGeom>
          <a:noFill/>
        </p:spPr>
        <p:txBody>
          <a:bodyPr wrap="square" rtlCol="0">
            <a:spAutoFit/>
          </a:bodyPr>
          <a:lstStyle/>
          <a:p>
            <a:r>
              <a:rPr lang="en-CA" sz="1600" dirty="0" smtClean="0"/>
              <a:t>Q: how does Kenya treat their </a:t>
            </a:r>
            <a:r>
              <a:rPr lang="en-CA" sz="1600" dirty="0" smtClean="0">
                <a:solidFill>
                  <a:schemeClr val="accent6">
                    <a:lumMod val="75000"/>
                  </a:schemeClr>
                </a:solidFill>
              </a:rPr>
              <a:t>“clean” </a:t>
            </a:r>
            <a:r>
              <a:rPr lang="en-CA" sz="1600" dirty="0" smtClean="0"/>
              <a:t>water</a:t>
            </a:r>
            <a:endParaRPr lang="en-US" sz="1600" dirty="0"/>
          </a:p>
        </p:txBody>
      </p:sp>
      <p:sp>
        <p:nvSpPr>
          <p:cNvPr id="5" name="TextBox 4"/>
          <p:cNvSpPr txBox="1"/>
          <p:nvPr/>
        </p:nvSpPr>
        <p:spPr>
          <a:xfrm>
            <a:off x="4038600" y="1447800"/>
            <a:ext cx="3048000" cy="1569660"/>
          </a:xfrm>
          <a:prstGeom prst="rect">
            <a:avLst/>
          </a:prstGeom>
          <a:noFill/>
        </p:spPr>
        <p:txBody>
          <a:bodyPr wrap="square" rtlCol="0">
            <a:spAutoFit/>
          </a:bodyPr>
          <a:lstStyle/>
          <a:p>
            <a:r>
              <a:rPr lang="en-CA" sz="1600" dirty="0" smtClean="0"/>
              <a:t>A: For the lucky, their water is treated through a system similar to ours however the quality is not that great and the machines frequently break. For most they don’t treat their water at all.</a:t>
            </a:r>
            <a:endParaRPr lang="en-US" sz="1600" dirty="0"/>
          </a:p>
        </p:txBody>
      </p:sp>
      <p:pic>
        <p:nvPicPr>
          <p:cNvPr id="6" name="Picture 5" descr="images (1).jpg"/>
          <p:cNvPicPr>
            <a:picLocks noChangeAspect="1"/>
          </p:cNvPicPr>
          <p:nvPr/>
        </p:nvPicPr>
        <p:blipFill>
          <a:blip r:embed="rId2" cstate="print"/>
          <a:stretch>
            <a:fillRect/>
          </a:stretch>
        </p:blipFill>
        <p:spPr>
          <a:xfrm>
            <a:off x="7086600" y="1219200"/>
            <a:ext cx="2057400" cy="1761849"/>
          </a:xfrm>
          <a:prstGeom prst="rect">
            <a:avLst/>
          </a:prstGeom>
        </p:spPr>
      </p:pic>
      <p:sp>
        <p:nvSpPr>
          <p:cNvPr id="7" name="Rectangle 6"/>
          <p:cNvSpPr/>
          <p:nvPr/>
        </p:nvSpPr>
        <p:spPr>
          <a:xfrm>
            <a:off x="7391400" y="1219200"/>
            <a:ext cx="1472070" cy="369332"/>
          </a:xfrm>
          <a:prstGeom prst="rect">
            <a:avLst/>
          </a:prstGeom>
        </p:spPr>
        <p:txBody>
          <a:bodyPr wrap="none">
            <a:spAutoFit/>
          </a:bodyPr>
          <a:lstStyle/>
          <a:p>
            <a:pPr algn="ctr"/>
            <a:r>
              <a:rPr lang="en-CA" dirty="0" smtClean="0">
                <a:solidFill>
                  <a:srgbClr val="FF0000"/>
                </a:solidFill>
              </a:rPr>
              <a:t>Did You Know?</a:t>
            </a:r>
            <a:endParaRPr lang="en-US" dirty="0">
              <a:solidFill>
                <a:srgbClr val="FF0000"/>
              </a:solidFill>
            </a:endParaRPr>
          </a:p>
        </p:txBody>
      </p:sp>
      <p:sp>
        <p:nvSpPr>
          <p:cNvPr id="9" name="TextBox 8"/>
          <p:cNvSpPr txBox="1"/>
          <p:nvPr/>
        </p:nvSpPr>
        <p:spPr>
          <a:xfrm>
            <a:off x="7086600" y="1524000"/>
            <a:ext cx="2057400" cy="1477328"/>
          </a:xfrm>
          <a:prstGeom prst="rect">
            <a:avLst/>
          </a:prstGeom>
          <a:noFill/>
        </p:spPr>
        <p:txBody>
          <a:bodyPr wrap="square" rtlCol="0">
            <a:spAutoFit/>
          </a:bodyPr>
          <a:lstStyle/>
          <a:p>
            <a:pPr algn="ctr"/>
            <a:r>
              <a:rPr lang="en-CA" dirty="0" smtClean="0">
                <a:solidFill>
                  <a:srgbClr val="FF0000"/>
                </a:solidFill>
              </a:rPr>
              <a:t>Most Kenyans use only 20 L  of water per day while most Canadians use 350 L per day</a:t>
            </a:r>
            <a:endParaRPr lang="en-US" dirty="0">
              <a:solidFill>
                <a:srgbClr val="FF0000"/>
              </a:solidFill>
            </a:endParaRPr>
          </a:p>
        </p:txBody>
      </p:sp>
      <p:sp>
        <p:nvSpPr>
          <p:cNvPr id="10" name="Rectangle 9"/>
          <p:cNvSpPr/>
          <p:nvPr/>
        </p:nvSpPr>
        <p:spPr>
          <a:xfrm>
            <a:off x="3886200" y="3581400"/>
            <a:ext cx="3124200" cy="1815882"/>
          </a:xfrm>
          <a:prstGeom prst="rect">
            <a:avLst/>
          </a:prstGeom>
        </p:spPr>
        <p:txBody>
          <a:bodyPr wrap="square">
            <a:spAutoFit/>
          </a:bodyPr>
          <a:lstStyle/>
          <a:p>
            <a:r>
              <a:rPr lang="en-CA" sz="1600" dirty="0" smtClean="0"/>
              <a:t>A: For the lucky people their water is stored in their water storage tank at their house. However the primary storage place is in dams and reservoirs. For the poor they keep their water in their bucket all day long or in their puddle that they got it from.   </a:t>
            </a:r>
            <a:endParaRPr lang="en-US" sz="1600" dirty="0"/>
          </a:p>
        </p:txBody>
      </p:sp>
      <p:sp>
        <p:nvSpPr>
          <p:cNvPr id="11" name="Rectangle 10"/>
          <p:cNvSpPr/>
          <p:nvPr/>
        </p:nvSpPr>
        <p:spPr>
          <a:xfrm>
            <a:off x="152400" y="3657600"/>
            <a:ext cx="2618345" cy="338554"/>
          </a:xfrm>
          <a:prstGeom prst="rect">
            <a:avLst/>
          </a:prstGeom>
        </p:spPr>
        <p:txBody>
          <a:bodyPr wrap="none">
            <a:spAutoFit/>
          </a:bodyPr>
          <a:lstStyle/>
          <a:p>
            <a:r>
              <a:rPr lang="en-CA" sz="1600" dirty="0" smtClean="0"/>
              <a:t>Q: How is Kenya’s </a:t>
            </a:r>
            <a:r>
              <a:rPr lang="en-CA" sz="1600" dirty="0" smtClean="0">
                <a:solidFill>
                  <a:schemeClr val="accent6">
                    <a:lumMod val="50000"/>
                  </a:schemeClr>
                </a:solidFill>
              </a:rPr>
              <a:t>water</a:t>
            </a:r>
            <a:r>
              <a:rPr lang="en-CA" sz="1600" dirty="0" smtClean="0"/>
              <a:t> stored?</a:t>
            </a:r>
            <a:endParaRPr lang="en-US" sz="1600" dirty="0"/>
          </a:p>
        </p:txBody>
      </p:sp>
      <p:pic>
        <p:nvPicPr>
          <p:cNvPr id="12" name="Picture 11" descr="download.jpg"/>
          <p:cNvPicPr>
            <a:picLocks noChangeAspect="1"/>
          </p:cNvPicPr>
          <p:nvPr/>
        </p:nvPicPr>
        <p:blipFill>
          <a:blip r:embed="rId3" cstate="print"/>
          <a:stretch>
            <a:fillRect/>
          </a:stretch>
        </p:blipFill>
        <p:spPr>
          <a:xfrm>
            <a:off x="6981825" y="3733800"/>
            <a:ext cx="2162175" cy="1847850"/>
          </a:xfrm>
          <a:prstGeom prst="rect">
            <a:avLst/>
          </a:prstGeom>
        </p:spPr>
      </p:pic>
      <p:sp>
        <p:nvSpPr>
          <p:cNvPr id="13" name="TextBox 12"/>
          <p:cNvSpPr txBox="1"/>
          <p:nvPr/>
        </p:nvSpPr>
        <p:spPr>
          <a:xfrm>
            <a:off x="7010400" y="3352800"/>
            <a:ext cx="2133600" cy="369332"/>
          </a:xfrm>
          <a:prstGeom prst="rect">
            <a:avLst/>
          </a:prstGeom>
          <a:noFill/>
        </p:spPr>
        <p:txBody>
          <a:bodyPr wrap="square" rtlCol="0">
            <a:spAutoFit/>
          </a:bodyPr>
          <a:lstStyle/>
          <a:p>
            <a:pPr algn="ctr"/>
            <a:r>
              <a:rPr lang="en-CA" dirty="0" smtClean="0"/>
              <a:t>A dam in Kenya</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19" presetClass="entr" presetSubtype="1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fmla="#ppt_w*sin(2.5*pi*$)">
                                          <p:val>
                                            <p:fltVal val="0"/>
                                          </p:val>
                                        </p:tav>
                                        <p:tav tm="100000">
                                          <p:val>
                                            <p:fltVal val="1"/>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childTnLst>
                                </p:cTn>
                              </p:par>
                              <p:par>
                                <p:cTn id="14" presetID="19" presetClass="entr" presetSubtype="1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fmla="#ppt_w*sin(2.5*pi*$)">
                                          <p:val>
                                            <p:fltVal val="0"/>
                                          </p:val>
                                        </p:tav>
                                        <p:tav tm="100000">
                                          <p:val>
                                            <p:fltVal val="1"/>
                                          </p:val>
                                        </p:tav>
                                      </p:tavLst>
                                    </p:anim>
                                    <p:anim calcmode="lin" valueType="num">
                                      <p:cBhvr>
                                        <p:cTn id="17" dur="1000" fill="hold"/>
                                        <p:tgtEl>
                                          <p:spTgt spid="3"/>
                                        </p:tgtEl>
                                        <p:attrNameLst>
                                          <p:attrName>ppt_h</p:attrName>
                                        </p:attrNameLst>
                                      </p:cBhvr>
                                      <p:tavLst>
                                        <p:tav tm="0">
                                          <p:val>
                                            <p:strVal val="#ppt_h"/>
                                          </p:val>
                                        </p:tav>
                                        <p:tav tm="100000">
                                          <p:val>
                                            <p:strVal val="#ppt_h"/>
                                          </p:val>
                                        </p:tav>
                                      </p:tavLst>
                                    </p:anim>
                                  </p:childTnLst>
                                </p:cTn>
                              </p:par>
                              <p:par>
                                <p:cTn id="18" presetID="25"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3" dur="1000" fill="hold"/>
                                        <p:tgtEl>
                                          <p:spTgt spid="4"/>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4"/>
                                        </p:tgtEl>
                                      </p:cBhvr>
                                    </p:animEffect>
                                  </p:childTnLst>
                                </p:cTn>
                              </p:par>
                              <p:par>
                                <p:cTn id="28" presetID="25"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33" dur="1000" fill="hold"/>
                                        <p:tgtEl>
                                          <p:spTgt spid="11"/>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1"/>
                                        </p:tgtEl>
                                      </p:cBhvr>
                                    </p:animEffect>
                                  </p:childTnLst>
                                </p:cTn>
                              </p:par>
                              <p:par>
                                <p:cTn id="38" presetID="52" presetClass="entr" presetSubtype="0" fill="hold" grpId="0" nodeType="withEffect">
                                  <p:stCondLst>
                                    <p:cond delay="0"/>
                                  </p:stCondLst>
                                  <p:childTnLst>
                                    <p:set>
                                      <p:cBhvr>
                                        <p:cTn id="39" dur="1" fill="hold">
                                          <p:stCondLst>
                                            <p:cond delay="0"/>
                                          </p:stCondLst>
                                        </p:cTn>
                                        <p:tgtEl>
                                          <p:spTgt spid="5"/>
                                        </p:tgtEl>
                                        <p:attrNameLst>
                                          <p:attrName>style.visibility</p:attrName>
                                        </p:attrNameLst>
                                      </p:cBhvr>
                                      <p:to>
                                        <p:strVal val="visible"/>
                                      </p:to>
                                    </p:set>
                                    <p:animScale>
                                      <p:cBhvr>
                                        <p:cTn id="40"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5"/>
                                        </p:tgtEl>
                                        <p:attrNameLst>
                                          <p:attrName>ppt_x</p:attrName>
                                          <p:attrName>ppt_y</p:attrName>
                                        </p:attrNameLst>
                                      </p:cBhvr>
                                    </p:animMotion>
                                    <p:animEffect transition="in" filter="fade">
                                      <p:cBhvr>
                                        <p:cTn id="42" dur="1000"/>
                                        <p:tgtEl>
                                          <p:spTgt spid="5"/>
                                        </p:tgtEl>
                                      </p:cBhvr>
                                    </p:animEffect>
                                  </p:childTnLst>
                                </p:cTn>
                              </p:par>
                              <p:par>
                                <p:cTn id="43" presetID="52"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Scale>
                                      <p:cBhvr>
                                        <p:cTn id="45"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0"/>
                                        </p:tgtEl>
                                        <p:attrNameLst>
                                          <p:attrName>ppt_x</p:attrName>
                                          <p:attrName>ppt_y</p:attrName>
                                        </p:attrNameLst>
                                      </p:cBhvr>
                                    </p:animMotion>
                                    <p:animEffect transition="in" filter="fade">
                                      <p:cBhvr>
                                        <p:cTn id="47" dur="1000"/>
                                        <p:tgtEl>
                                          <p:spTgt spid="10"/>
                                        </p:tgtEl>
                                      </p:cBhvr>
                                    </p:animEffect>
                                  </p:childTnLst>
                                </p:cTn>
                              </p:par>
                              <p:par>
                                <p:cTn id="48" presetID="48" presetClass="entr" presetSubtype="0" accel="50000" fill="hold" nodeType="with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1000" fill="hold"/>
                                        <p:tgtEl>
                                          <p:spTgt spid="1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1" dur="1000" fill="hold"/>
                                        <p:tgtEl>
                                          <p:spTgt spid="12"/>
                                        </p:tgtEl>
                                        <p:attrNameLst>
                                          <p:attrName>ppt_x</p:attrName>
                                        </p:attrNameLst>
                                      </p:cBhvr>
                                      <p:tavLst>
                                        <p:tav tm="0">
                                          <p:val>
                                            <p:fltVal val="-1"/>
                                          </p:val>
                                        </p:tav>
                                        <p:tav tm="50000">
                                          <p:val>
                                            <p:fltVal val="0.95"/>
                                          </p:val>
                                        </p:tav>
                                        <p:tav tm="100000">
                                          <p:val>
                                            <p:strVal val="#ppt_x"/>
                                          </p:val>
                                        </p:tav>
                                      </p:tavLst>
                                    </p:anim>
                                    <p:anim calcmode="lin" valueType="num">
                                      <p:cBhvr>
                                        <p:cTn id="52" dur="1000" fill="hold"/>
                                        <p:tgtEl>
                                          <p:spTgt spid="12"/>
                                        </p:tgtEl>
                                        <p:attrNameLst>
                                          <p:attrName>ppt_y</p:attrName>
                                        </p:attrNameLst>
                                      </p:cBhvr>
                                      <p:tavLst>
                                        <p:tav tm="0">
                                          <p:val>
                                            <p:strVal val="#ppt_y"/>
                                          </p:val>
                                        </p:tav>
                                        <p:tav tm="100000">
                                          <p:val>
                                            <p:strVal val="#ppt_y"/>
                                          </p:val>
                                        </p:tav>
                                      </p:tavLst>
                                    </p:anim>
                                    <p:animEffect transition="in" filter="fade">
                                      <p:cBhvr>
                                        <p:cTn id="53" dur="1000"/>
                                        <p:tgtEl>
                                          <p:spTgt spid="12"/>
                                        </p:tgtEl>
                                      </p:cBhvr>
                                    </p:animEffect>
                                  </p:childTnLst>
                                </p:cTn>
                              </p:par>
                              <p:par>
                                <p:cTn id="54" presetID="48" presetClass="entr" presetSubtype="0" accel="50000" fill="hold" nodeType="withEffect">
                                  <p:stCondLst>
                                    <p:cond delay="0"/>
                                  </p:stCondLst>
                                  <p:childTnLst>
                                    <p:set>
                                      <p:cBhvr>
                                        <p:cTn id="55" dur="1" fill="hold">
                                          <p:stCondLst>
                                            <p:cond delay="0"/>
                                          </p:stCondLst>
                                        </p:cTn>
                                        <p:tgtEl>
                                          <p:spTgt spid="6"/>
                                        </p:tgtEl>
                                        <p:attrNameLst>
                                          <p:attrName>style.visibility</p:attrName>
                                        </p:attrNameLst>
                                      </p:cBhvr>
                                      <p:to>
                                        <p:strVal val="visible"/>
                                      </p:to>
                                    </p:set>
                                    <p:anim calcmode="lin" valueType="num">
                                      <p:cBhvr>
                                        <p:cTn id="56" dur="1000" fill="hold"/>
                                        <p:tgtEl>
                                          <p:spTgt spid="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7" dur="1000" fill="hold"/>
                                        <p:tgtEl>
                                          <p:spTgt spid="6"/>
                                        </p:tgtEl>
                                        <p:attrNameLst>
                                          <p:attrName>ppt_x</p:attrName>
                                        </p:attrNameLst>
                                      </p:cBhvr>
                                      <p:tavLst>
                                        <p:tav tm="0">
                                          <p:val>
                                            <p:fltVal val="-1"/>
                                          </p:val>
                                        </p:tav>
                                        <p:tav tm="50000">
                                          <p:val>
                                            <p:fltVal val="0.95"/>
                                          </p:val>
                                        </p:tav>
                                        <p:tav tm="100000">
                                          <p:val>
                                            <p:strVal val="#ppt_x"/>
                                          </p:val>
                                        </p:tav>
                                      </p:tavLst>
                                    </p:anim>
                                    <p:anim calcmode="lin" valueType="num">
                                      <p:cBhvr>
                                        <p:cTn id="58" dur="1000" fill="hold"/>
                                        <p:tgtEl>
                                          <p:spTgt spid="6"/>
                                        </p:tgtEl>
                                        <p:attrNameLst>
                                          <p:attrName>ppt_y</p:attrName>
                                        </p:attrNameLst>
                                      </p:cBhvr>
                                      <p:tavLst>
                                        <p:tav tm="0">
                                          <p:val>
                                            <p:strVal val="#ppt_y"/>
                                          </p:val>
                                        </p:tav>
                                        <p:tav tm="100000">
                                          <p:val>
                                            <p:strVal val="#ppt_y"/>
                                          </p:val>
                                        </p:tav>
                                      </p:tavLst>
                                    </p:anim>
                                    <p:animEffect transition="in" filter="fade">
                                      <p:cBhvr>
                                        <p:cTn id="59" dur="1000"/>
                                        <p:tgtEl>
                                          <p:spTgt spid="6"/>
                                        </p:tgtEl>
                                      </p:cBhvr>
                                    </p:animEffect>
                                  </p:childTnLst>
                                </p:cTn>
                              </p:par>
                              <p:par>
                                <p:cTn id="60" presetID="41" presetClass="entr" presetSubtype="0" fill="hold" grpId="0" nodeType="withEffect">
                                  <p:stCondLst>
                                    <p:cond delay="0"/>
                                  </p:stCondLst>
                                  <p:iterate type="lt">
                                    <p:tmPct val="10000"/>
                                  </p:iterate>
                                  <p:childTnLst>
                                    <p:set>
                                      <p:cBhvr>
                                        <p:cTn id="61" dur="1" fill="hold">
                                          <p:stCondLst>
                                            <p:cond delay="0"/>
                                          </p:stCondLst>
                                        </p:cTn>
                                        <p:tgtEl>
                                          <p:spTgt spid="7"/>
                                        </p:tgtEl>
                                        <p:attrNameLst>
                                          <p:attrName>style.visibility</p:attrName>
                                        </p:attrNameLst>
                                      </p:cBhvr>
                                      <p:to>
                                        <p:strVal val="visible"/>
                                      </p:to>
                                    </p:set>
                                    <p:anim calcmode="lin" valueType="num">
                                      <p:cBhvr>
                                        <p:cTn id="6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7"/>
                                        </p:tgtEl>
                                        <p:attrNameLst>
                                          <p:attrName>ppt_y</p:attrName>
                                        </p:attrNameLst>
                                      </p:cBhvr>
                                      <p:tavLst>
                                        <p:tav tm="0">
                                          <p:val>
                                            <p:strVal val="#ppt_y"/>
                                          </p:val>
                                        </p:tav>
                                        <p:tav tm="100000">
                                          <p:val>
                                            <p:strVal val="#ppt_y"/>
                                          </p:val>
                                        </p:tav>
                                      </p:tavLst>
                                    </p:anim>
                                    <p:anim calcmode="lin" valueType="num">
                                      <p:cBhvr>
                                        <p:cTn id="6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7"/>
                                        </p:tgtEl>
                                      </p:cBhvr>
                                    </p:animEffect>
                                  </p:childTnLst>
                                </p:cTn>
                              </p:par>
                              <p:par>
                                <p:cTn id="67" presetID="45" presetClass="entr" presetSubtype="0" fill="hold" grpId="0" nodeType="withEffect">
                                  <p:stCondLst>
                                    <p:cond delay="0"/>
                                  </p:stCondLst>
                                  <p:iterate type="lt">
                                    <p:tmPct val="10000"/>
                                  </p:iterate>
                                  <p:childTnLst>
                                    <p:set>
                                      <p:cBhvr>
                                        <p:cTn id="68" dur="1" fill="hold">
                                          <p:stCondLst>
                                            <p:cond delay="0"/>
                                          </p:stCondLst>
                                        </p:cTn>
                                        <p:tgtEl>
                                          <p:spTgt spid="13"/>
                                        </p:tgtEl>
                                        <p:attrNameLst>
                                          <p:attrName>style.visibility</p:attrName>
                                        </p:attrNameLst>
                                      </p:cBhvr>
                                      <p:to>
                                        <p:strVal val="visible"/>
                                      </p:to>
                                    </p:set>
                                    <p:animEffect transition="in" filter="fade">
                                      <p:cBhvr>
                                        <p:cTn id="69" dur="1000"/>
                                        <p:tgtEl>
                                          <p:spTgt spid="13"/>
                                        </p:tgtEl>
                                      </p:cBhvr>
                                    </p:animEffect>
                                    <p:anim calcmode="lin" valueType="num">
                                      <p:cBhvr>
                                        <p:cTn id="70" dur="1000" fill="hold"/>
                                        <p:tgtEl>
                                          <p:spTgt spid="13"/>
                                        </p:tgtEl>
                                        <p:attrNameLst>
                                          <p:attrName>ppt_w</p:attrName>
                                        </p:attrNameLst>
                                      </p:cBhvr>
                                      <p:tavLst>
                                        <p:tav tm="0" fmla="#ppt_w*sin(2.5*pi*$)">
                                          <p:val>
                                            <p:fltVal val="0"/>
                                          </p:val>
                                        </p:tav>
                                        <p:tav tm="100000">
                                          <p:val>
                                            <p:fltVal val="1"/>
                                          </p:val>
                                        </p:tav>
                                      </p:tavLst>
                                    </p:anim>
                                    <p:anim calcmode="lin" valueType="num">
                                      <p:cBhvr>
                                        <p:cTn id="71" dur="10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7" grpId="0"/>
      <p:bldP spid="9" grpId="0"/>
      <p:bldP spid="10" grpId="0"/>
      <p:bldP spid="11"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52400"/>
            <a:ext cx="5410201" cy="838200"/>
          </a:xfrm>
          <a:prstGeom prst="rect">
            <a:avLst/>
          </a:prstGeom>
          <a:noFill/>
        </p:spPr>
        <p:txBody>
          <a:bodyPr wrap="none" lIns="91440" tIns="45720" rIns="91440" bIns="45720">
            <a:prstTxWarp prst="textPlain">
              <a:avLst>
                <a:gd name="adj" fmla="val 49881"/>
              </a:avLst>
            </a:prstTxWarp>
            <a:spAutoFit/>
            <a:scene3d>
              <a:camera prst="perspectiveRelaxed"/>
              <a:lightRig rig="brightRoom" dir="t"/>
            </a:scene3d>
            <a:sp3d extrusionH="57150" contourW="6350" prstMaterial="plastic">
              <a:bevelT w="20320" h="20320" prst="convex"/>
              <a:contourClr>
                <a:schemeClr val="accent1">
                  <a:tint val="100000"/>
                  <a:shade val="100000"/>
                  <a:hueMod val="100000"/>
                  <a:satMod val="100000"/>
                </a:schemeClr>
              </a:contourClr>
            </a:sp3d>
          </a:bodyPr>
          <a:lstStyle/>
          <a:p>
            <a:pPr algn="ctr"/>
            <a:r>
              <a:rPr lang="en-CA" sz="6000" b="1" cap="all" spc="0" dirty="0" err="1" smtClean="0">
                <a:ln/>
                <a:solidFill>
                  <a:schemeClr val="accent1"/>
                </a:solidFill>
                <a:effectLst>
                  <a:glow rad="228600">
                    <a:schemeClr val="accent6">
                      <a:satMod val="175000"/>
                      <a:alpha val="40000"/>
                    </a:schemeClr>
                  </a:glow>
                  <a:outerShdw blurRad="50800" dist="38100" dir="10800000" algn="r" rotWithShape="0">
                    <a:prstClr val="black">
                      <a:alpha val="40000"/>
                    </a:prstClr>
                  </a:outerShdw>
                  <a:reflection blurRad="10000" stA="55000" endPos="48000" dist="500" dir="5400000" sy="-100000" algn="bl" rotWithShape="0"/>
                </a:effectLst>
                <a:latin typeface="Arial" pitchFamily="34" charset="0"/>
                <a:cs typeface="Arial" pitchFamily="34" charset="0"/>
              </a:rPr>
              <a:t>QUICKfacts</a:t>
            </a:r>
            <a:endParaRPr lang="en-US" sz="6000" b="1" cap="all" spc="0" dirty="0">
              <a:ln/>
              <a:solidFill>
                <a:schemeClr val="accent1"/>
              </a:solidFill>
              <a:effectLst>
                <a:glow rad="228600">
                  <a:schemeClr val="accent6">
                    <a:satMod val="175000"/>
                    <a:alpha val="40000"/>
                  </a:schemeClr>
                </a:glow>
                <a:outerShdw blurRad="50800" dist="38100" dir="10800000" algn="r" rotWithShape="0">
                  <a:prstClr val="black">
                    <a:alpha val="40000"/>
                  </a:prstClr>
                </a:outerShdw>
                <a:reflection blurRad="10000" stA="55000" endPos="48000" dist="500" dir="5400000" sy="-100000" algn="bl" rotWithShape="0"/>
              </a:effectLst>
              <a:latin typeface="Arial" pitchFamily="34" charset="0"/>
              <a:cs typeface="Arial" pitchFamily="34" charset="0"/>
            </a:endParaRPr>
          </a:p>
        </p:txBody>
      </p:sp>
      <p:sp>
        <p:nvSpPr>
          <p:cNvPr id="5" name="TextBox 4"/>
          <p:cNvSpPr txBox="1"/>
          <p:nvPr/>
        </p:nvSpPr>
        <p:spPr>
          <a:xfrm>
            <a:off x="838200" y="1066800"/>
            <a:ext cx="3733800" cy="400110"/>
          </a:xfrm>
          <a:prstGeom prst="rect">
            <a:avLst/>
          </a:prstGeom>
          <a:noFill/>
        </p:spPr>
        <p:txBody>
          <a:bodyPr wrap="square" rtlCol="0">
            <a:spAutoFit/>
            <a:scene3d>
              <a:camera prst="perspectiveRelaxed"/>
              <a:lightRig rig="threePt" dir="t"/>
            </a:scene3d>
          </a:bodyPr>
          <a:lstStyle/>
          <a:p>
            <a:r>
              <a:rPr lang="en-CA" sz="2000" dirty="0" smtClean="0">
                <a:solidFill>
                  <a:schemeClr val="accent1">
                    <a:lumMod val="75000"/>
                  </a:schemeClr>
                </a:solidFill>
                <a:effectLst>
                  <a:glow rad="228600">
                    <a:schemeClr val="accent6">
                      <a:satMod val="175000"/>
                      <a:alpha val="40000"/>
                    </a:schemeClr>
                  </a:glow>
                  <a:outerShdw blurRad="75057" dist="38100" dir="5400000" sy="-20000" rotWithShape="0">
                    <a:prstClr val="black">
                      <a:alpha val="25000"/>
                    </a:prstClr>
                  </a:outerShdw>
                </a:effectLst>
              </a:rPr>
              <a:t>(or at least I think they are quick) </a:t>
            </a:r>
            <a:endParaRPr lang="en-US" sz="2000" dirty="0">
              <a:solidFill>
                <a:schemeClr val="accent1">
                  <a:lumMod val="75000"/>
                </a:schemeClr>
              </a:solidFill>
              <a:effectLst>
                <a:glow rad="228600">
                  <a:schemeClr val="accent6">
                    <a:satMod val="175000"/>
                    <a:alpha val="40000"/>
                  </a:schemeClr>
                </a:glow>
                <a:outerShdw blurRad="75057" dist="38100" dir="5400000" sy="-20000" rotWithShape="0">
                  <a:prstClr val="black">
                    <a:alpha val="25000"/>
                  </a:prstClr>
                </a:outerShdw>
              </a:effectLst>
            </a:endParaRPr>
          </a:p>
        </p:txBody>
      </p:sp>
      <p:sp>
        <p:nvSpPr>
          <p:cNvPr id="6" name="TextBox 5"/>
          <p:cNvSpPr txBox="1"/>
          <p:nvPr/>
        </p:nvSpPr>
        <p:spPr>
          <a:xfrm>
            <a:off x="533400" y="1828800"/>
            <a:ext cx="2895600" cy="523220"/>
          </a:xfrm>
          <a:prstGeom prst="rect">
            <a:avLst/>
          </a:prstGeom>
          <a:noFill/>
        </p:spPr>
        <p:txBody>
          <a:bodyPr wrap="square" rtlCol="0">
            <a:spAutoFit/>
          </a:bodyPr>
          <a:lstStyle/>
          <a:p>
            <a:r>
              <a:rPr lang="en-CA" sz="1400" dirty="0" smtClean="0"/>
              <a:t>Canada holds up to </a:t>
            </a:r>
            <a:r>
              <a:rPr lang="en-CA" sz="1400" dirty="0" smtClean="0">
                <a:solidFill>
                  <a:srgbClr val="C00000"/>
                </a:solidFill>
              </a:rPr>
              <a:t>7%</a:t>
            </a:r>
            <a:r>
              <a:rPr lang="en-CA" sz="1400" dirty="0" smtClean="0"/>
              <a:t> of earth’s fresh water. </a:t>
            </a:r>
            <a:endParaRPr lang="en-US" sz="1400" dirty="0"/>
          </a:p>
        </p:txBody>
      </p:sp>
      <p:sp>
        <p:nvSpPr>
          <p:cNvPr id="8" name="TextBox 7"/>
          <p:cNvSpPr txBox="1"/>
          <p:nvPr/>
        </p:nvSpPr>
        <p:spPr>
          <a:xfrm>
            <a:off x="457200" y="2819400"/>
            <a:ext cx="2743200" cy="738664"/>
          </a:xfrm>
          <a:prstGeom prst="rect">
            <a:avLst/>
          </a:prstGeom>
          <a:noFill/>
        </p:spPr>
        <p:txBody>
          <a:bodyPr wrap="square" rtlCol="0">
            <a:spAutoFit/>
          </a:bodyPr>
          <a:lstStyle/>
          <a:p>
            <a:r>
              <a:rPr lang="en-CA" sz="1400" dirty="0" smtClean="0"/>
              <a:t>In one day the average Canadian uses </a:t>
            </a:r>
            <a:r>
              <a:rPr lang="en-CA" sz="1400" dirty="0" smtClean="0">
                <a:solidFill>
                  <a:srgbClr val="C00000"/>
                </a:solidFill>
              </a:rPr>
              <a:t>329 L</a:t>
            </a:r>
            <a:r>
              <a:rPr lang="en-CA" sz="1400" dirty="0" smtClean="0"/>
              <a:t> of water per person.</a:t>
            </a:r>
            <a:endParaRPr lang="en-US" sz="1400" dirty="0"/>
          </a:p>
        </p:txBody>
      </p:sp>
      <p:sp>
        <p:nvSpPr>
          <p:cNvPr id="9" name="TextBox 8"/>
          <p:cNvSpPr txBox="1"/>
          <p:nvPr/>
        </p:nvSpPr>
        <p:spPr>
          <a:xfrm>
            <a:off x="533400" y="3810000"/>
            <a:ext cx="2514600" cy="738664"/>
          </a:xfrm>
          <a:prstGeom prst="rect">
            <a:avLst/>
          </a:prstGeom>
          <a:noFill/>
        </p:spPr>
        <p:txBody>
          <a:bodyPr wrap="square" rtlCol="0">
            <a:spAutoFit/>
          </a:bodyPr>
          <a:lstStyle/>
          <a:p>
            <a:r>
              <a:rPr lang="en-CA" sz="1400" dirty="0" smtClean="0"/>
              <a:t>When the average Canadian takes a shower for </a:t>
            </a:r>
            <a:r>
              <a:rPr lang="en-CA" sz="1400" dirty="0" smtClean="0">
                <a:solidFill>
                  <a:srgbClr val="C00000"/>
                </a:solidFill>
              </a:rPr>
              <a:t>5 min </a:t>
            </a:r>
            <a:r>
              <a:rPr lang="en-CA" sz="1400" dirty="0" smtClean="0"/>
              <a:t>you use more then an African uses in a </a:t>
            </a:r>
            <a:r>
              <a:rPr lang="en-CA" sz="1400" dirty="0" smtClean="0">
                <a:solidFill>
                  <a:srgbClr val="C00000"/>
                </a:solidFill>
              </a:rPr>
              <a:t>day</a:t>
            </a:r>
            <a:r>
              <a:rPr lang="en-CA" sz="1400" dirty="0" smtClean="0">
                <a:solidFill>
                  <a:srgbClr val="FF0000"/>
                </a:solidFill>
              </a:rPr>
              <a:t>.</a:t>
            </a:r>
            <a:endParaRPr lang="en-US" sz="1400" dirty="0">
              <a:solidFill>
                <a:srgbClr val="FF0000"/>
              </a:solidFill>
            </a:endParaRPr>
          </a:p>
        </p:txBody>
      </p:sp>
      <p:sp>
        <p:nvSpPr>
          <p:cNvPr id="10" name="TextBox 9"/>
          <p:cNvSpPr txBox="1"/>
          <p:nvPr/>
        </p:nvSpPr>
        <p:spPr>
          <a:xfrm>
            <a:off x="533400" y="5029200"/>
            <a:ext cx="2819400" cy="523220"/>
          </a:xfrm>
          <a:prstGeom prst="rect">
            <a:avLst/>
          </a:prstGeom>
          <a:noFill/>
        </p:spPr>
        <p:txBody>
          <a:bodyPr wrap="square" rtlCol="0">
            <a:spAutoFit/>
          </a:bodyPr>
          <a:lstStyle/>
          <a:p>
            <a:r>
              <a:rPr lang="en-US" sz="1400" dirty="0" smtClean="0"/>
              <a:t>In total, all the women combined spend  </a:t>
            </a:r>
            <a:r>
              <a:rPr lang="en-US" sz="1400" dirty="0" smtClean="0">
                <a:solidFill>
                  <a:srgbClr val="C00000"/>
                </a:solidFill>
              </a:rPr>
              <a:t>200 </a:t>
            </a:r>
            <a:r>
              <a:rPr lang="en-US" sz="1400" dirty="0" smtClean="0"/>
              <a:t>million hours a day getting water.</a:t>
            </a:r>
            <a:endParaRPr lang="en-US" sz="1400" dirty="0"/>
          </a:p>
        </p:txBody>
      </p:sp>
      <p:sp>
        <p:nvSpPr>
          <p:cNvPr id="12" name="TextBox 11"/>
          <p:cNvSpPr txBox="1"/>
          <p:nvPr/>
        </p:nvSpPr>
        <p:spPr>
          <a:xfrm>
            <a:off x="4648200" y="1828800"/>
            <a:ext cx="3657600" cy="523220"/>
          </a:xfrm>
          <a:prstGeom prst="rect">
            <a:avLst/>
          </a:prstGeom>
          <a:noFill/>
        </p:spPr>
        <p:txBody>
          <a:bodyPr wrap="square" rtlCol="0">
            <a:spAutoFit/>
          </a:bodyPr>
          <a:lstStyle/>
          <a:p>
            <a:r>
              <a:rPr lang="en-CA" sz="1400" dirty="0" smtClean="0">
                <a:solidFill>
                  <a:srgbClr val="C00000"/>
                </a:solidFill>
              </a:rPr>
              <a:t>Toilet water</a:t>
            </a:r>
            <a:r>
              <a:rPr lang="en-CA" sz="1400" dirty="0" smtClean="0"/>
              <a:t> in Burnaby is </a:t>
            </a:r>
            <a:r>
              <a:rPr lang="en-CA" sz="1400" dirty="0" smtClean="0">
                <a:solidFill>
                  <a:srgbClr val="C00000"/>
                </a:solidFill>
              </a:rPr>
              <a:t>cleaner</a:t>
            </a:r>
            <a:r>
              <a:rPr lang="en-CA" sz="1400" dirty="0" smtClean="0"/>
              <a:t> </a:t>
            </a:r>
            <a:r>
              <a:rPr lang="en-CA" sz="1400" dirty="0" smtClean="0">
                <a:solidFill>
                  <a:srgbClr val="C00000"/>
                </a:solidFill>
              </a:rPr>
              <a:t>then</a:t>
            </a:r>
            <a:r>
              <a:rPr lang="en-CA" sz="1400" dirty="0" smtClean="0"/>
              <a:t> the average bucket of </a:t>
            </a:r>
            <a:r>
              <a:rPr lang="en-CA" sz="1400" dirty="0" smtClean="0">
                <a:solidFill>
                  <a:srgbClr val="C00000"/>
                </a:solidFill>
              </a:rPr>
              <a:t>water in Kenya.</a:t>
            </a:r>
            <a:endParaRPr lang="en-US" sz="1400" dirty="0">
              <a:solidFill>
                <a:srgbClr val="C00000"/>
              </a:solidFill>
            </a:endParaRPr>
          </a:p>
        </p:txBody>
      </p:sp>
      <p:sp>
        <p:nvSpPr>
          <p:cNvPr id="13" name="TextBox 12"/>
          <p:cNvSpPr txBox="1"/>
          <p:nvPr/>
        </p:nvSpPr>
        <p:spPr>
          <a:xfrm>
            <a:off x="4648200" y="2743200"/>
            <a:ext cx="3352800" cy="523220"/>
          </a:xfrm>
          <a:prstGeom prst="rect">
            <a:avLst/>
          </a:prstGeom>
          <a:noFill/>
        </p:spPr>
        <p:txBody>
          <a:bodyPr wrap="square" rtlCol="0">
            <a:spAutoFit/>
          </a:bodyPr>
          <a:lstStyle/>
          <a:p>
            <a:r>
              <a:rPr lang="en-CA" sz="1400" dirty="0" smtClean="0"/>
              <a:t>In Kenya, fetching water takes up </a:t>
            </a:r>
            <a:r>
              <a:rPr lang="en-CA" sz="1400" dirty="0" smtClean="0">
                <a:solidFill>
                  <a:srgbClr val="C00000"/>
                </a:solidFill>
              </a:rPr>
              <a:t>a third of your time.</a:t>
            </a:r>
            <a:endParaRPr lang="en-US" sz="1400" dirty="0">
              <a:solidFill>
                <a:srgbClr val="C00000"/>
              </a:solidFill>
            </a:endParaRPr>
          </a:p>
        </p:txBody>
      </p:sp>
      <p:sp>
        <p:nvSpPr>
          <p:cNvPr id="14" name="TextBox 13"/>
          <p:cNvSpPr txBox="1"/>
          <p:nvPr/>
        </p:nvSpPr>
        <p:spPr>
          <a:xfrm>
            <a:off x="4648200" y="3657600"/>
            <a:ext cx="2895600" cy="738664"/>
          </a:xfrm>
          <a:prstGeom prst="rect">
            <a:avLst/>
          </a:prstGeom>
          <a:noFill/>
        </p:spPr>
        <p:txBody>
          <a:bodyPr wrap="square" rtlCol="0">
            <a:spAutoFit/>
          </a:bodyPr>
          <a:lstStyle/>
          <a:p>
            <a:r>
              <a:rPr lang="en-CA" sz="1400" dirty="0" smtClean="0"/>
              <a:t>The average </a:t>
            </a:r>
            <a:r>
              <a:rPr lang="en-CA" sz="1400" dirty="0" smtClean="0">
                <a:solidFill>
                  <a:srgbClr val="C00000"/>
                </a:solidFill>
              </a:rPr>
              <a:t>homeless person in Vancouver  </a:t>
            </a:r>
            <a:r>
              <a:rPr lang="en-CA" sz="1400" dirty="0" smtClean="0"/>
              <a:t>has </a:t>
            </a:r>
            <a:r>
              <a:rPr lang="en-CA" sz="1400" dirty="0" smtClean="0">
                <a:solidFill>
                  <a:srgbClr val="C00000"/>
                </a:solidFill>
              </a:rPr>
              <a:t>better access </a:t>
            </a:r>
            <a:r>
              <a:rPr lang="en-CA" sz="1400" dirty="0" smtClean="0"/>
              <a:t>to clean water than the average </a:t>
            </a:r>
            <a:r>
              <a:rPr lang="en-CA" sz="1400" dirty="0" smtClean="0">
                <a:solidFill>
                  <a:srgbClr val="C00000"/>
                </a:solidFill>
              </a:rPr>
              <a:t>Kenyan.</a:t>
            </a:r>
            <a:endParaRPr lang="en-US" sz="1400" dirty="0">
              <a:solidFill>
                <a:srgbClr val="C00000"/>
              </a:solidFill>
            </a:endParaRPr>
          </a:p>
        </p:txBody>
      </p:sp>
    </p:spTree>
  </p:cSld>
  <p:clrMapOvr>
    <a:masterClrMapping/>
  </p:clrMapOvr>
  <mc:AlternateContent xmlns:mc="http://schemas.openxmlformats.org/markup-compatibility/2006">
    <mc:Choice xmlns=""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20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1000"/>
                                        <p:tgtEl>
                                          <p:spTgt spid="1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2000"/>
                                        <p:tgtEl>
                                          <p:spTgt spid="8"/>
                                        </p:tgtEl>
                                      </p:cBhvr>
                                    </p:animEffect>
                                  </p:childTnLst>
                                </p:cTn>
                              </p:par>
                              <p:par>
                                <p:cTn id="14" presetID="9" presetClass="entr" presetSubtype="0" fill="hold" grpId="1"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2000"/>
                                        <p:tgtEl>
                                          <p:spTgt spid="8"/>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dissolve">
                                      <p:cBhvr>
                                        <p:cTn id="19" dur="2000"/>
                                        <p:tgtEl>
                                          <p:spTgt spid="13"/>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2000"/>
                                        <p:tgtEl>
                                          <p:spTgt spid="9"/>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dissolve">
                                      <p:cBhvr>
                                        <p:cTn id="25" dur="2000"/>
                                        <p:tgtEl>
                                          <p:spTgt spid="14"/>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dissolve">
                                      <p:cBhvr>
                                        <p:cTn id="28" dur="2000"/>
                                        <p:tgtEl>
                                          <p:spTgt spid="10"/>
                                        </p:tgtEl>
                                      </p:cBhvr>
                                    </p:animEffect>
                                  </p:childTnLst>
                                </p:cTn>
                              </p:par>
                              <p:par>
                                <p:cTn id="29" presetID="56" presetClass="entr" presetSubtype="0" fill="hold" grpId="0" nodeType="with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by="(-#ppt_w*2)" calcmode="lin" valueType="num">
                                      <p:cBhvr rctx="PPT">
                                        <p:cTn id="31" dur="500" autoRev="1" fill="hold">
                                          <p:stCondLst>
                                            <p:cond delay="0"/>
                                          </p:stCondLst>
                                        </p:cTn>
                                        <p:tgtEl>
                                          <p:spTgt spid="4"/>
                                        </p:tgtEl>
                                        <p:attrNameLst>
                                          <p:attrName>ppt_w</p:attrName>
                                        </p:attrNameLst>
                                      </p:cBhvr>
                                    </p:anim>
                                    <p:anim by="(#ppt_w*0.50)" calcmode="lin" valueType="num">
                                      <p:cBhvr>
                                        <p:cTn id="32" dur="500" decel="50000" autoRev="1" fill="hold">
                                          <p:stCondLst>
                                            <p:cond delay="0"/>
                                          </p:stCondLst>
                                        </p:cTn>
                                        <p:tgtEl>
                                          <p:spTgt spid="4"/>
                                        </p:tgtEl>
                                        <p:attrNameLst>
                                          <p:attrName>ppt_x</p:attrName>
                                        </p:attrNameLst>
                                      </p:cBhvr>
                                    </p:anim>
                                    <p:anim from="(-#ppt_h/2)" to="(#ppt_y)" calcmode="lin" valueType="num">
                                      <p:cBhvr>
                                        <p:cTn id="33" dur="1000" fill="hold">
                                          <p:stCondLst>
                                            <p:cond delay="0"/>
                                          </p:stCondLst>
                                        </p:cTn>
                                        <p:tgtEl>
                                          <p:spTgt spid="4"/>
                                        </p:tgtEl>
                                        <p:attrNameLst>
                                          <p:attrName>ppt_y</p:attrName>
                                        </p:attrNameLst>
                                      </p:cBhvr>
                                    </p:anim>
                                    <p:animRot by="21600000">
                                      <p:cBhvr>
                                        <p:cTn id="34" dur="1000" fill="hold">
                                          <p:stCondLst>
                                            <p:cond delay="0"/>
                                          </p:stCondLst>
                                        </p:cTn>
                                        <p:tgtEl>
                                          <p:spTgt spid="4"/>
                                        </p:tgtEl>
                                        <p:attrNameLst>
                                          <p:attrName>r</p:attrName>
                                        </p:attrNameLst>
                                      </p:cBhvr>
                                    </p:animRot>
                                  </p:childTnLst>
                                </p:cTn>
                              </p:par>
                              <p:par>
                                <p:cTn id="35" presetID="25"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40" dur="1000" fill="hold"/>
                                        <p:tgtEl>
                                          <p:spTgt spid="5"/>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P spid="8" grpId="1"/>
      <p:bldP spid="9" grpId="0"/>
      <p:bldP spid="10"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81494" y="228600"/>
            <a:ext cx="6512424" cy="646331"/>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CA" sz="36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Comparing Kenya to Burnaby</a:t>
            </a:r>
            <a:endParaRPr lang="en-US" sz="36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graphicFrame>
        <p:nvGraphicFramePr>
          <p:cNvPr id="11" name="Table 10"/>
          <p:cNvGraphicFramePr>
            <a:graphicFrameLocks noGrp="1"/>
          </p:cNvGraphicFramePr>
          <p:nvPr/>
        </p:nvGraphicFramePr>
        <p:xfrm>
          <a:off x="1143000" y="838200"/>
          <a:ext cx="7010400" cy="5354790"/>
        </p:xfrm>
        <a:graphic>
          <a:graphicData uri="http://schemas.openxmlformats.org/drawingml/2006/table">
            <a:tbl>
              <a:tblPr firstRow="1" bandRow="1">
                <a:tableStyleId>{5FD0F851-EC5A-4D38-B0AD-8093EC10F338}</a:tableStyleId>
              </a:tblPr>
              <a:tblGrid>
                <a:gridCol w="2362200"/>
                <a:gridCol w="2311400"/>
                <a:gridCol w="2336800"/>
              </a:tblGrid>
              <a:tr h="533400">
                <a:tc>
                  <a:txBody>
                    <a:bodyPr/>
                    <a:lstStyle/>
                    <a:p>
                      <a:r>
                        <a:rPr lang="en-CA" sz="1400" dirty="0" smtClean="0"/>
                        <a:t>What</a:t>
                      </a:r>
                      <a:r>
                        <a:rPr lang="en-CA" sz="1400" baseline="0" dirty="0" smtClean="0"/>
                        <a:t> we are comparing</a:t>
                      </a:r>
                      <a:endParaRPr lang="en-US" sz="1400" dirty="0"/>
                    </a:p>
                  </a:txBody>
                  <a:tcPr/>
                </a:tc>
                <a:tc>
                  <a:txBody>
                    <a:bodyPr/>
                    <a:lstStyle/>
                    <a:p>
                      <a:r>
                        <a:rPr lang="en-CA" sz="1400" dirty="0" smtClean="0"/>
                        <a:t>Burnaby</a:t>
                      </a:r>
                      <a:endParaRPr lang="en-US" sz="1400" dirty="0"/>
                    </a:p>
                  </a:txBody>
                  <a:tcPr/>
                </a:tc>
                <a:tc>
                  <a:txBody>
                    <a:bodyPr/>
                    <a:lstStyle/>
                    <a:p>
                      <a:r>
                        <a:rPr lang="en-CA" sz="1400" dirty="0" smtClean="0"/>
                        <a:t>Kenya</a:t>
                      </a:r>
                      <a:endParaRPr lang="en-US" sz="1400" dirty="0"/>
                    </a:p>
                  </a:txBody>
                  <a:tcPr/>
                </a:tc>
              </a:tr>
              <a:tr h="386484">
                <a:tc>
                  <a:txBody>
                    <a:bodyPr/>
                    <a:lstStyle/>
                    <a:p>
                      <a:r>
                        <a:rPr lang="en-CA" sz="1400" dirty="0" smtClean="0"/>
                        <a:t>Access to education (boys VS girls)</a:t>
                      </a:r>
                      <a:endParaRPr lang="en-US" sz="1400" dirty="0"/>
                    </a:p>
                  </a:txBody>
                  <a:tcPr/>
                </a:tc>
                <a:tc>
                  <a:txBody>
                    <a:bodyPr/>
                    <a:lstStyle/>
                    <a:p>
                      <a:r>
                        <a:rPr lang="en-CA" sz="1400" dirty="0" smtClean="0"/>
                        <a:t>Equal for boys and girls</a:t>
                      </a:r>
                      <a:endParaRPr lang="en-US" sz="1400" dirty="0"/>
                    </a:p>
                  </a:txBody>
                  <a:tcPr/>
                </a:tc>
                <a:tc>
                  <a:txBody>
                    <a:bodyPr/>
                    <a:lstStyle/>
                    <a:p>
                      <a:r>
                        <a:rPr lang="en-CA" sz="1400" dirty="0" smtClean="0"/>
                        <a:t>More</a:t>
                      </a:r>
                      <a:r>
                        <a:rPr lang="en-CA" sz="1400" baseline="0" dirty="0" smtClean="0"/>
                        <a:t> girls attend school than boys</a:t>
                      </a:r>
                      <a:endParaRPr lang="en-US" sz="1400" dirty="0"/>
                    </a:p>
                  </a:txBody>
                  <a:tcPr/>
                </a:tc>
              </a:tr>
              <a:tr h="391853">
                <a:tc>
                  <a:txBody>
                    <a:bodyPr/>
                    <a:lstStyle/>
                    <a:p>
                      <a:r>
                        <a:rPr lang="en-CA" sz="1400" dirty="0" smtClean="0"/>
                        <a:t>Cost</a:t>
                      </a:r>
                      <a:r>
                        <a:rPr lang="en-CA" sz="1400" baseline="0" dirty="0" smtClean="0"/>
                        <a:t> of education</a:t>
                      </a:r>
                      <a:endParaRPr lang="en-US" sz="1400" dirty="0"/>
                    </a:p>
                  </a:txBody>
                  <a:tcPr/>
                </a:tc>
                <a:tc>
                  <a:txBody>
                    <a:bodyPr/>
                    <a:lstStyle/>
                    <a:p>
                      <a:r>
                        <a:rPr lang="en-CA" sz="1400" dirty="0" smtClean="0"/>
                        <a:t>free</a:t>
                      </a:r>
                      <a:endParaRPr lang="en-US" sz="1400" dirty="0"/>
                    </a:p>
                  </a:txBody>
                  <a:tcPr/>
                </a:tc>
                <a:tc>
                  <a:txBody>
                    <a:bodyPr/>
                    <a:lstStyle/>
                    <a:p>
                      <a:r>
                        <a:rPr lang="en-CA" sz="1400" dirty="0" smtClean="0"/>
                        <a:t>free</a:t>
                      </a:r>
                      <a:endParaRPr lang="en-US" sz="1400" dirty="0"/>
                    </a:p>
                  </a:txBody>
                  <a:tcPr/>
                </a:tc>
              </a:tr>
              <a:tr h="391853">
                <a:tc>
                  <a:txBody>
                    <a:bodyPr/>
                    <a:lstStyle/>
                    <a:p>
                      <a:r>
                        <a:rPr lang="en-CA" sz="1400" dirty="0" smtClean="0"/>
                        <a:t>Infant mortality rate</a:t>
                      </a:r>
                      <a:endParaRPr lang="en-US" sz="1400" dirty="0"/>
                    </a:p>
                  </a:txBody>
                  <a:tcPr/>
                </a:tc>
                <a:tc>
                  <a:txBody>
                    <a:bodyPr/>
                    <a:lstStyle/>
                    <a:p>
                      <a:r>
                        <a:rPr lang="en-CA" sz="1400" dirty="0" smtClean="0"/>
                        <a:t>4 in 1000 </a:t>
                      </a:r>
                      <a:endParaRPr lang="en-US" sz="1400" dirty="0"/>
                    </a:p>
                  </a:txBody>
                  <a:tcPr/>
                </a:tc>
                <a:tc>
                  <a:txBody>
                    <a:bodyPr/>
                    <a:lstStyle/>
                    <a:p>
                      <a:r>
                        <a:rPr lang="en-CA" sz="1400" dirty="0" smtClean="0"/>
                        <a:t>77 in 1000</a:t>
                      </a:r>
                      <a:endParaRPr lang="en-US" sz="1400" dirty="0"/>
                    </a:p>
                  </a:txBody>
                  <a:tcPr/>
                </a:tc>
              </a:tr>
              <a:tr h="391853">
                <a:tc>
                  <a:txBody>
                    <a:bodyPr/>
                    <a:lstStyle/>
                    <a:p>
                      <a:r>
                        <a:rPr lang="en-CA" sz="1400" dirty="0" smtClean="0"/>
                        <a:t>Life expectancy</a:t>
                      </a:r>
                      <a:r>
                        <a:rPr lang="en-CA" sz="1400" baseline="0" dirty="0" smtClean="0"/>
                        <a:t> </a:t>
                      </a:r>
                      <a:endParaRPr lang="en-US" sz="1400" dirty="0"/>
                    </a:p>
                  </a:txBody>
                  <a:tcPr/>
                </a:tc>
                <a:tc>
                  <a:txBody>
                    <a:bodyPr/>
                    <a:lstStyle/>
                    <a:p>
                      <a:r>
                        <a:rPr lang="en-CA" sz="1400" dirty="0" smtClean="0"/>
                        <a:t>Male: 79   female:82</a:t>
                      </a:r>
                      <a:r>
                        <a:rPr lang="en-CA" sz="1400" baseline="0" dirty="0" smtClean="0"/>
                        <a:t> </a:t>
                      </a:r>
                      <a:endParaRPr lang="en-US" sz="1400" dirty="0"/>
                    </a:p>
                  </a:txBody>
                  <a:tcPr/>
                </a:tc>
                <a:tc>
                  <a:txBody>
                    <a:bodyPr/>
                    <a:lstStyle/>
                    <a:p>
                      <a:r>
                        <a:rPr lang="en-CA" sz="1400" dirty="0" smtClean="0"/>
                        <a:t>Male:63</a:t>
                      </a:r>
                      <a:r>
                        <a:rPr lang="en-CA" sz="1400" baseline="0" dirty="0" smtClean="0"/>
                        <a:t>   female:67</a:t>
                      </a:r>
                      <a:endParaRPr lang="en-US" sz="1400" dirty="0"/>
                    </a:p>
                  </a:txBody>
                  <a:tcPr/>
                </a:tc>
              </a:tr>
              <a:tr h="363681">
                <a:tc>
                  <a:txBody>
                    <a:bodyPr/>
                    <a:lstStyle/>
                    <a:p>
                      <a:r>
                        <a:rPr lang="en-CA" sz="1400" dirty="0" smtClean="0"/>
                        <a:t>Amount of doctors</a:t>
                      </a:r>
                      <a:endParaRPr lang="en-US" sz="1400" dirty="0"/>
                    </a:p>
                  </a:txBody>
                  <a:tcPr/>
                </a:tc>
                <a:tc>
                  <a:txBody>
                    <a:bodyPr/>
                    <a:lstStyle/>
                    <a:p>
                      <a:r>
                        <a:rPr lang="en-CA" sz="1400" dirty="0" smtClean="0"/>
                        <a:t>1.9</a:t>
                      </a:r>
                      <a:r>
                        <a:rPr lang="en-CA" sz="1400" baseline="0" dirty="0" smtClean="0"/>
                        <a:t> per 1000 (in Canada)</a:t>
                      </a:r>
                      <a:endParaRPr lang="en-US" sz="1400" dirty="0"/>
                    </a:p>
                  </a:txBody>
                  <a:tcPr/>
                </a:tc>
                <a:tc>
                  <a:txBody>
                    <a:bodyPr/>
                    <a:lstStyle/>
                    <a:p>
                      <a:r>
                        <a:rPr lang="en-CA" sz="1400" dirty="0" smtClean="0"/>
                        <a:t>0.1 per 1000</a:t>
                      </a:r>
                      <a:endParaRPr lang="en-US" sz="1400" dirty="0"/>
                    </a:p>
                  </a:txBody>
                  <a:tcPr/>
                </a:tc>
              </a:tr>
              <a:tr h="363681">
                <a:tc>
                  <a:txBody>
                    <a:bodyPr/>
                    <a:lstStyle/>
                    <a:p>
                      <a:r>
                        <a:rPr lang="en-CA" sz="1400" dirty="0" smtClean="0"/>
                        <a:t>Average people per household</a:t>
                      </a:r>
                      <a:endParaRPr lang="en-US" sz="1400" dirty="0"/>
                    </a:p>
                  </a:txBody>
                  <a:tcPr/>
                </a:tc>
                <a:tc>
                  <a:txBody>
                    <a:bodyPr/>
                    <a:lstStyle/>
                    <a:p>
                      <a:r>
                        <a:rPr lang="en-CA" sz="1400" dirty="0" smtClean="0"/>
                        <a:t>2</a:t>
                      </a:r>
                      <a:endParaRPr lang="en-US" sz="1400" dirty="0"/>
                    </a:p>
                  </a:txBody>
                  <a:tcPr/>
                </a:tc>
                <a:tc>
                  <a:txBody>
                    <a:bodyPr/>
                    <a:lstStyle/>
                    <a:p>
                      <a:r>
                        <a:rPr lang="en-CA" sz="1400" dirty="0" smtClean="0"/>
                        <a:t>5</a:t>
                      </a:r>
                      <a:endParaRPr lang="en-US" sz="1400" dirty="0"/>
                    </a:p>
                  </a:txBody>
                  <a:tcPr/>
                </a:tc>
              </a:tr>
              <a:tr h="363681">
                <a:tc>
                  <a:txBody>
                    <a:bodyPr/>
                    <a:lstStyle/>
                    <a:p>
                      <a:r>
                        <a:rPr lang="en-CA" sz="1400" dirty="0" smtClean="0"/>
                        <a:t>Typical type of housing</a:t>
                      </a:r>
                      <a:endParaRPr lang="en-US" sz="1400" dirty="0"/>
                    </a:p>
                  </a:txBody>
                  <a:tcPr/>
                </a:tc>
                <a:tc>
                  <a:txBody>
                    <a:bodyPr/>
                    <a:lstStyle/>
                    <a:p>
                      <a:r>
                        <a:rPr lang="en-CA" sz="1400" dirty="0" smtClean="0"/>
                        <a:t>Apartments </a:t>
                      </a:r>
                      <a:r>
                        <a:rPr lang="en-CA" sz="1400" smtClean="0"/>
                        <a:t>or houses</a:t>
                      </a:r>
                      <a:endParaRPr lang="en-US" sz="1400" dirty="0"/>
                    </a:p>
                  </a:txBody>
                  <a:tcPr/>
                </a:tc>
                <a:tc>
                  <a:txBody>
                    <a:bodyPr/>
                    <a:lstStyle/>
                    <a:p>
                      <a:r>
                        <a:rPr lang="en-CA" sz="1400" dirty="0" smtClean="0"/>
                        <a:t>Slums  (packed steel</a:t>
                      </a:r>
                      <a:r>
                        <a:rPr lang="en-CA" sz="1400" baseline="0" dirty="0" smtClean="0"/>
                        <a:t> boxes)</a:t>
                      </a:r>
                      <a:endParaRPr lang="en-US" sz="1400" dirty="0"/>
                    </a:p>
                  </a:txBody>
                  <a:tcPr/>
                </a:tc>
              </a:tr>
              <a:tr h="339438">
                <a:tc>
                  <a:txBody>
                    <a:bodyPr/>
                    <a:lstStyle/>
                    <a:p>
                      <a:r>
                        <a:rPr lang="en-CA" sz="1400" dirty="0" smtClean="0"/>
                        <a:t>Major economic</a:t>
                      </a:r>
                      <a:r>
                        <a:rPr lang="en-CA" sz="1400" baseline="0" dirty="0" smtClean="0"/>
                        <a:t> industries</a:t>
                      </a:r>
                      <a:endParaRPr lang="en-US" sz="1400" dirty="0"/>
                    </a:p>
                  </a:txBody>
                  <a:tcPr/>
                </a:tc>
                <a:tc>
                  <a:txBody>
                    <a:bodyPr/>
                    <a:lstStyle/>
                    <a:p>
                      <a:r>
                        <a:rPr lang="en-CA" sz="1400" dirty="0" smtClean="0"/>
                        <a:t>Retail trade</a:t>
                      </a:r>
                      <a:endParaRPr lang="en-US" sz="1400" dirty="0"/>
                    </a:p>
                  </a:txBody>
                  <a:tcPr/>
                </a:tc>
                <a:tc>
                  <a:txBody>
                    <a:bodyPr/>
                    <a:lstStyle/>
                    <a:p>
                      <a:r>
                        <a:rPr lang="en-CA" sz="1400" dirty="0" smtClean="0"/>
                        <a:t>Agriculture </a:t>
                      </a:r>
                      <a:endParaRPr lang="en-US" sz="1400" dirty="0"/>
                    </a:p>
                  </a:txBody>
                  <a:tcPr/>
                </a:tc>
              </a:tr>
              <a:tr h="339438">
                <a:tc>
                  <a:txBody>
                    <a:bodyPr/>
                    <a:lstStyle/>
                    <a:p>
                      <a:r>
                        <a:rPr lang="en-CA" sz="1400" dirty="0" smtClean="0"/>
                        <a:t>Where do most people work</a:t>
                      </a:r>
                      <a:endParaRPr lang="en-US" sz="1400" dirty="0"/>
                    </a:p>
                  </a:txBody>
                  <a:tcPr/>
                </a:tc>
                <a:tc>
                  <a:txBody>
                    <a:bodyPr/>
                    <a:lstStyle/>
                    <a:p>
                      <a:r>
                        <a:rPr lang="en-CA" sz="1400" dirty="0" smtClean="0"/>
                        <a:t>12% retail trade</a:t>
                      </a:r>
                      <a:endParaRPr lang="en-US" sz="1400" dirty="0"/>
                    </a:p>
                  </a:txBody>
                  <a:tcPr/>
                </a:tc>
                <a:tc>
                  <a:txBody>
                    <a:bodyPr/>
                    <a:lstStyle/>
                    <a:p>
                      <a:r>
                        <a:rPr lang="en-CA" sz="1400" dirty="0" smtClean="0"/>
                        <a:t>75% agriculture </a:t>
                      </a:r>
                      <a:endParaRPr lang="en-US" sz="1400" dirty="0"/>
                    </a:p>
                  </a:txBody>
                  <a:tcPr/>
                </a:tc>
              </a:tr>
              <a:tr h="339438">
                <a:tc>
                  <a:txBody>
                    <a:bodyPr/>
                    <a:lstStyle/>
                    <a:p>
                      <a:r>
                        <a:rPr lang="en-CA" sz="1400" dirty="0" smtClean="0"/>
                        <a:t>Unemployment rate</a:t>
                      </a:r>
                      <a:endParaRPr lang="en-US" sz="1400" dirty="0"/>
                    </a:p>
                  </a:txBody>
                  <a:tcPr/>
                </a:tc>
                <a:tc>
                  <a:txBody>
                    <a:bodyPr/>
                    <a:lstStyle/>
                    <a:p>
                      <a:r>
                        <a:rPr lang="en-CA" sz="1400" dirty="0" smtClean="0"/>
                        <a:t>6.8%</a:t>
                      </a:r>
                      <a:endParaRPr lang="en-US" sz="1400" dirty="0"/>
                    </a:p>
                  </a:txBody>
                  <a:tcPr/>
                </a:tc>
                <a:tc>
                  <a:txBody>
                    <a:bodyPr/>
                    <a:lstStyle/>
                    <a:p>
                      <a:r>
                        <a:rPr lang="en-CA" sz="1400" dirty="0" smtClean="0"/>
                        <a:t>40%</a:t>
                      </a:r>
                      <a:endParaRPr lang="en-US" sz="1400" dirty="0"/>
                    </a:p>
                  </a:txBody>
                  <a:tcPr/>
                </a:tc>
              </a:tr>
              <a:tr h="339438">
                <a:tc>
                  <a:txBody>
                    <a:bodyPr/>
                    <a:lstStyle/>
                    <a:p>
                      <a:r>
                        <a:rPr lang="en-CA" sz="1400" dirty="0" smtClean="0"/>
                        <a:t>How many live in urban areas</a:t>
                      </a:r>
                      <a:endParaRPr lang="en-US" sz="1400" dirty="0"/>
                    </a:p>
                  </a:txBody>
                  <a:tcPr/>
                </a:tc>
                <a:tc>
                  <a:txBody>
                    <a:bodyPr/>
                    <a:lstStyle/>
                    <a:p>
                      <a:r>
                        <a:rPr lang="en-CA" sz="1400" dirty="0" smtClean="0"/>
                        <a:t>100%</a:t>
                      </a:r>
                      <a:r>
                        <a:rPr lang="en-CA" sz="1400" baseline="0" dirty="0" smtClean="0"/>
                        <a:t> (there are no rural areas)</a:t>
                      </a:r>
                      <a:endParaRPr lang="en-US" sz="1400" dirty="0"/>
                    </a:p>
                  </a:txBody>
                  <a:tcPr/>
                </a:tc>
                <a:tc>
                  <a:txBody>
                    <a:bodyPr/>
                    <a:lstStyle/>
                    <a:p>
                      <a:r>
                        <a:rPr lang="en-CA" sz="1400" dirty="0" smtClean="0"/>
                        <a:t>21%</a:t>
                      </a:r>
                      <a:endParaRPr lang="en-US" sz="1400" dirty="0"/>
                    </a:p>
                  </a:txBody>
                  <a:tcPr/>
                </a:tc>
              </a:tr>
              <a:tr h="339438">
                <a:tc>
                  <a:txBody>
                    <a:bodyPr/>
                    <a:lstStyle/>
                    <a:p>
                      <a:r>
                        <a:rPr lang="en-CA" sz="1400" dirty="0" smtClean="0"/>
                        <a:t>How many live in rural areas</a:t>
                      </a:r>
                      <a:endParaRPr lang="en-US" sz="1400" dirty="0"/>
                    </a:p>
                  </a:txBody>
                  <a:tcPr/>
                </a:tc>
                <a:tc>
                  <a:txBody>
                    <a:bodyPr/>
                    <a:lstStyle/>
                    <a:p>
                      <a:r>
                        <a:rPr lang="en-CA" sz="1400" dirty="0" smtClean="0"/>
                        <a:t>0%</a:t>
                      </a:r>
                      <a:endParaRPr lang="en-US" sz="1400" dirty="0"/>
                    </a:p>
                  </a:txBody>
                  <a:tcPr/>
                </a:tc>
                <a:tc>
                  <a:txBody>
                    <a:bodyPr/>
                    <a:lstStyle/>
                    <a:p>
                      <a:r>
                        <a:rPr lang="en-CA" sz="1400" dirty="0" smtClean="0"/>
                        <a:t>79%</a:t>
                      </a:r>
                      <a:endParaRPr lang="en-US" sz="1400" dirty="0"/>
                    </a:p>
                  </a:txBody>
                  <a:tcPr/>
                </a:tc>
              </a:tr>
              <a:tr h="339438">
                <a:tc>
                  <a:txBody>
                    <a:bodyPr/>
                    <a:lstStyle/>
                    <a:p>
                      <a:r>
                        <a:rPr lang="en-CA" sz="1400" dirty="0" smtClean="0"/>
                        <a:t>How many live per km2 </a:t>
                      </a:r>
                      <a:endParaRPr lang="en-US" sz="1400" dirty="0"/>
                    </a:p>
                  </a:txBody>
                  <a:tcPr/>
                </a:tc>
                <a:tc>
                  <a:txBody>
                    <a:bodyPr/>
                    <a:lstStyle/>
                    <a:p>
                      <a:r>
                        <a:rPr lang="en-CA" sz="1400" dirty="0" smtClean="0"/>
                        <a:t>2,275</a:t>
                      </a:r>
                      <a:endParaRPr lang="en-US" sz="1400" dirty="0"/>
                    </a:p>
                  </a:txBody>
                  <a:tcPr/>
                </a:tc>
                <a:tc>
                  <a:txBody>
                    <a:bodyPr/>
                    <a:lstStyle/>
                    <a:p>
                      <a:r>
                        <a:rPr lang="en-CA" sz="1400" dirty="0" smtClean="0"/>
                        <a:t>70</a:t>
                      </a:r>
                      <a:endParaRPr lang="en-US" sz="1400" dirty="0"/>
                    </a:p>
                  </a:txBody>
                  <a:tcPr/>
                </a:tc>
              </a:tr>
            </a:tbl>
          </a:graphicData>
        </a:graphic>
      </p:graphicFrame>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par>
                                <p:cTn id="11" presetID="5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70" decel="100000"/>
                                        <p:tgtEl>
                                          <p:spTgt spid="5"/>
                                        </p:tgtEl>
                                      </p:cBhvr>
                                    </p:animEffect>
                                    <p:animScale>
                                      <p:cBhvr>
                                        <p:cTn id="14" dur="770" decel="100000"/>
                                        <p:tgtEl>
                                          <p:spTgt spid="5"/>
                                        </p:tgtEl>
                                      </p:cBhvr>
                                      <p:from x="10000" y="10000"/>
                                      <p:to x="200000" y="450000"/>
                                    </p:animScale>
                                    <p:animScale>
                                      <p:cBhvr>
                                        <p:cTn id="15" dur="1230" accel="100000" fill="hold">
                                          <p:stCondLst>
                                            <p:cond delay="770"/>
                                          </p:stCondLst>
                                        </p:cTn>
                                        <p:tgtEl>
                                          <p:spTgt spid="5"/>
                                        </p:tgtEl>
                                      </p:cBhvr>
                                      <p:from x="200000" y="450000"/>
                                      <p:to x="100000" y="100000"/>
                                    </p:animScale>
                                    <p:set>
                                      <p:cBhvr>
                                        <p:cTn id="16" dur="770" fill="hold"/>
                                        <p:tgtEl>
                                          <p:spTgt spid="5"/>
                                        </p:tgtEl>
                                        <p:attrNameLst>
                                          <p:attrName>ppt_x</p:attrName>
                                        </p:attrNameLst>
                                      </p:cBhvr>
                                      <p:to>
                                        <p:strVal val="(0.5)"/>
                                      </p:to>
                                    </p:set>
                                    <p:anim from="(0.5)" to="(#ppt_x)" calcmode="lin" valueType="num">
                                      <p:cBhvr>
                                        <p:cTn id="17" dur="1230" accel="100000" fill="hold">
                                          <p:stCondLst>
                                            <p:cond delay="770"/>
                                          </p:stCondLst>
                                        </p:cTn>
                                        <p:tgtEl>
                                          <p:spTgt spid="5"/>
                                        </p:tgtEl>
                                        <p:attrNameLst>
                                          <p:attrName>ppt_x</p:attrName>
                                        </p:attrNameLst>
                                      </p:cBhvr>
                                    </p:anim>
                                    <p:set>
                                      <p:cBhvr>
                                        <p:cTn id="18" dur="770" fill="hold"/>
                                        <p:tgtEl>
                                          <p:spTgt spid="5"/>
                                        </p:tgtEl>
                                        <p:attrNameLst>
                                          <p:attrName>ppt_y</p:attrName>
                                        </p:attrNameLst>
                                      </p:cBhvr>
                                      <p:to>
                                        <p:strVal val="(#ppt_y+0.4)"/>
                                      </p:to>
                                    </p:set>
                                    <p:anim from="(#ppt_y+0.4)" to="(#ppt_y)" calcmode="lin" valueType="num">
                                      <p:cBhvr>
                                        <p:cTn id="19" dur="1230" accel="100000" fill="hold">
                                          <p:stCondLst>
                                            <p:cond delay="770"/>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52400"/>
            <a:ext cx="7696200" cy="646331"/>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CA" sz="36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What is being be done to help</a:t>
            </a:r>
            <a:endParaRPr lang="en-US" sz="36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7" name="TextBox 6"/>
          <p:cNvSpPr txBox="1"/>
          <p:nvPr/>
        </p:nvSpPr>
        <p:spPr>
          <a:xfrm>
            <a:off x="609600" y="1905000"/>
            <a:ext cx="4343400" cy="2246769"/>
          </a:xfrm>
          <a:prstGeom prst="rect">
            <a:avLst/>
          </a:prstGeom>
          <a:noFill/>
        </p:spPr>
        <p:txBody>
          <a:bodyPr wrap="square" rtlCol="0">
            <a:spAutoFit/>
          </a:bodyPr>
          <a:lstStyle/>
          <a:p>
            <a:r>
              <a:rPr lang="en-CA" sz="2000" dirty="0" smtClean="0"/>
              <a:t>Water.org currently supplies Kenya in both urban and rural areas with water filters and many more helpful devices. Here are some of the stats: thanks to water.org 59% of Kenyans now have proper sanitation tools and 32% of Kenyans now have improved access to clean water. </a:t>
            </a:r>
            <a:endParaRPr lang="en-US" sz="2000" dirty="0"/>
          </a:p>
        </p:txBody>
      </p:sp>
      <p:pic>
        <p:nvPicPr>
          <p:cNvPr id="8" name="Picture 7" descr="kenya_hero.jpg.510x380_q85_crop-smart.jpg"/>
          <p:cNvPicPr>
            <a:picLocks noChangeAspect="1"/>
          </p:cNvPicPr>
          <p:nvPr/>
        </p:nvPicPr>
        <p:blipFill>
          <a:blip r:embed="rId2" cstate="print"/>
          <a:stretch>
            <a:fillRect/>
          </a:stretch>
        </p:blipFill>
        <p:spPr>
          <a:xfrm>
            <a:off x="5410200" y="1524000"/>
            <a:ext cx="2962275" cy="1772339"/>
          </a:xfrm>
          <a:prstGeom prst="rect">
            <a:avLst/>
          </a:prstGeom>
        </p:spPr>
      </p:pic>
      <p:sp>
        <p:nvSpPr>
          <p:cNvPr id="10" name="TextBox 9"/>
          <p:cNvSpPr txBox="1"/>
          <p:nvPr/>
        </p:nvSpPr>
        <p:spPr>
          <a:xfrm>
            <a:off x="5257800" y="1143000"/>
            <a:ext cx="3352800" cy="369332"/>
          </a:xfrm>
          <a:prstGeom prst="rect">
            <a:avLst/>
          </a:prstGeom>
          <a:noFill/>
        </p:spPr>
        <p:txBody>
          <a:bodyPr wrap="square" rtlCol="0">
            <a:spAutoFit/>
          </a:bodyPr>
          <a:lstStyle/>
          <a:p>
            <a:r>
              <a:rPr lang="en-CA" dirty="0" smtClean="0"/>
              <a:t>Some of the supplies the Kenyans got</a:t>
            </a:r>
            <a:endParaRPr lang="en-US" dirty="0"/>
          </a:p>
        </p:txBody>
      </p:sp>
      <p:pic>
        <p:nvPicPr>
          <p:cNvPr id="12" name="Picture 11" descr="images (1).jpg"/>
          <p:cNvPicPr>
            <a:picLocks noChangeAspect="1"/>
          </p:cNvPicPr>
          <p:nvPr/>
        </p:nvPicPr>
        <p:blipFill>
          <a:blip r:embed="rId3" cstate="print"/>
          <a:stretch>
            <a:fillRect/>
          </a:stretch>
        </p:blipFill>
        <p:spPr>
          <a:xfrm>
            <a:off x="5638800" y="3733800"/>
            <a:ext cx="2209800" cy="1892356"/>
          </a:xfrm>
          <a:prstGeom prst="rect">
            <a:avLst/>
          </a:prstGeom>
        </p:spPr>
      </p:pic>
      <p:sp>
        <p:nvSpPr>
          <p:cNvPr id="13" name="TextBox 12"/>
          <p:cNvSpPr txBox="1"/>
          <p:nvPr/>
        </p:nvSpPr>
        <p:spPr>
          <a:xfrm>
            <a:off x="5791200" y="3657600"/>
            <a:ext cx="1905000" cy="461665"/>
          </a:xfrm>
          <a:prstGeom prst="rect">
            <a:avLst/>
          </a:prstGeom>
          <a:noFill/>
        </p:spPr>
        <p:txBody>
          <a:bodyPr wrap="square" rtlCol="0">
            <a:spAutoFit/>
          </a:bodyPr>
          <a:lstStyle/>
          <a:p>
            <a:r>
              <a:rPr lang="en-CA" sz="2400" dirty="0" smtClean="0">
                <a:solidFill>
                  <a:srgbClr val="FF0000"/>
                </a:solidFill>
              </a:rPr>
              <a:t>Did you know?</a:t>
            </a:r>
            <a:endParaRPr lang="en-US" sz="2400" dirty="0">
              <a:solidFill>
                <a:srgbClr val="FF0000"/>
              </a:solidFill>
            </a:endParaRPr>
          </a:p>
        </p:txBody>
      </p:sp>
      <p:sp>
        <p:nvSpPr>
          <p:cNvPr id="14" name="TextBox 13"/>
          <p:cNvSpPr txBox="1"/>
          <p:nvPr/>
        </p:nvSpPr>
        <p:spPr>
          <a:xfrm>
            <a:off x="5715000" y="4267200"/>
            <a:ext cx="2133600" cy="707886"/>
          </a:xfrm>
          <a:prstGeom prst="rect">
            <a:avLst/>
          </a:prstGeom>
          <a:noFill/>
        </p:spPr>
        <p:txBody>
          <a:bodyPr wrap="square" rtlCol="0">
            <a:spAutoFit/>
          </a:bodyPr>
          <a:lstStyle/>
          <a:p>
            <a:pPr algn="ctr"/>
            <a:r>
              <a:rPr lang="en-CA" sz="2000" dirty="0" smtClean="0">
                <a:solidFill>
                  <a:srgbClr val="FF0000"/>
                </a:solidFill>
              </a:rPr>
              <a:t>50% of  Kenyans live in poverty</a:t>
            </a:r>
            <a:endParaRPr lang="en-US" sz="2000" dirty="0">
              <a:solidFill>
                <a:srgbClr val="FF0000"/>
              </a:solidFill>
            </a:endParaRPr>
          </a:p>
        </p:txBody>
      </p:sp>
    </p:spTree>
  </p:cSld>
  <p:clrMapOvr>
    <a:masterClrMapping/>
  </p:clrMapOvr>
  <mc:AlternateContent xmlns:mc="http://schemas.openxmlformats.org/markup-compatibility/2006">
    <mc:Choice xmlns="" xmlns:p14="http://schemas.microsoft.com/office/powerpoint/2010/main" Requires="p14">
      <p:transition spd="slow" p14:dur="1600">
        <p14:prism dir="d"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5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Scale>
                                      <p:cBhvr>
                                        <p:cTn id="1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7"/>
                                        </p:tgtEl>
                                        <p:attrNameLst>
                                          <p:attrName>ppt_x</p:attrName>
                                          <p:attrName>ppt_y</p:attrName>
                                        </p:attrNameLst>
                                      </p:cBhvr>
                                    </p:animMotion>
                                    <p:animEffect transition="in" filter="fade">
                                      <p:cBhvr>
                                        <p:cTn id="13" dur="1000"/>
                                        <p:tgtEl>
                                          <p:spTgt spid="7"/>
                                        </p:tgtEl>
                                      </p:cBhvr>
                                    </p:animEffect>
                                  </p:childTnLst>
                                </p:cTn>
                              </p:par>
                              <p:par>
                                <p:cTn id="14" presetID="26"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80">
                                          <p:stCondLst>
                                            <p:cond delay="0"/>
                                          </p:stCondLst>
                                        </p:cTn>
                                        <p:tgtEl>
                                          <p:spTgt spid="12"/>
                                        </p:tgtEl>
                                      </p:cBhvr>
                                    </p:animEffect>
                                    <p:anim calcmode="lin" valueType="num">
                                      <p:cBhvr>
                                        <p:cTn id="17"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2" dur="26">
                                          <p:stCondLst>
                                            <p:cond delay="650"/>
                                          </p:stCondLst>
                                        </p:cTn>
                                        <p:tgtEl>
                                          <p:spTgt spid="12"/>
                                        </p:tgtEl>
                                      </p:cBhvr>
                                      <p:to x="100000" y="60000"/>
                                    </p:animScale>
                                    <p:animScale>
                                      <p:cBhvr>
                                        <p:cTn id="23" dur="166" decel="50000">
                                          <p:stCondLst>
                                            <p:cond delay="676"/>
                                          </p:stCondLst>
                                        </p:cTn>
                                        <p:tgtEl>
                                          <p:spTgt spid="12"/>
                                        </p:tgtEl>
                                      </p:cBhvr>
                                      <p:to x="100000" y="100000"/>
                                    </p:animScale>
                                    <p:animScale>
                                      <p:cBhvr>
                                        <p:cTn id="24" dur="26">
                                          <p:stCondLst>
                                            <p:cond delay="1312"/>
                                          </p:stCondLst>
                                        </p:cTn>
                                        <p:tgtEl>
                                          <p:spTgt spid="12"/>
                                        </p:tgtEl>
                                      </p:cBhvr>
                                      <p:to x="100000" y="80000"/>
                                    </p:animScale>
                                    <p:animScale>
                                      <p:cBhvr>
                                        <p:cTn id="25" dur="166" decel="50000">
                                          <p:stCondLst>
                                            <p:cond delay="1338"/>
                                          </p:stCondLst>
                                        </p:cTn>
                                        <p:tgtEl>
                                          <p:spTgt spid="12"/>
                                        </p:tgtEl>
                                      </p:cBhvr>
                                      <p:to x="100000" y="100000"/>
                                    </p:animScale>
                                    <p:animScale>
                                      <p:cBhvr>
                                        <p:cTn id="26" dur="26">
                                          <p:stCondLst>
                                            <p:cond delay="1642"/>
                                          </p:stCondLst>
                                        </p:cTn>
                                        <p:tgtEl>
                                          <p:spTgt spid="12"/>
                                        </p:tgtEl>
                                      </p:cBhvr>
                                      <p:to x="100000" y="90000"/>
                                    </p:animScale>
                                    <p:animScale>
                                      <p:cBhvr>
                                        <p:cTn id="27" dur="166" decel="50000">
                                          <p:stCondLst>
                                            <p:cond delay="1668"/>
                                          </p:stCondLst>
                                        </p:cTn>
                                        <p:tgtEl>
                                          <p:spTgt spid="12"/>
                                        </p:tgtEl>
                                      </p:cBhvr>
                                      <p:to x="100000" y="100000"/>
                                    </p:animScale>
                                    <p:animScale>
                                      <p:cBhvr>
                                        <p:cTn id="28" dur="26">
                                          <p:stCondLst>
                                            <p:cond delay="1808"/>
                                          </p:stCondLst>
                                        </p:cTn>
                                        <p:tgtEl>
                                          <p:spTgt spid="12"/>
                                        </p:tgtEl>
                                      </p:cBhvr>
                                      <p:to x="100000" y="95000"/>
                                    </p:animScale>
                                    <p:animScale>
                                      <p:cBhvr>
                                        <p:cTn id="29" dur="166" decel="50000">
                                          <p:stCondLst>
                                            <p:cond delay="1834"/>
                                          </p:stCondLst>
                                        </p:cTn>
                                        <p:tgtEl>
                                          <p:spTgt spid="12"/>
                                        </p:tgtEl>
                                      </p:cBhvr>
                                      <p:to x="100000" y="100000"/>
                                    </p:animScale>
                                  </p:childTnLst>
                                </p:cTn>
                              </p:par>
                              <p:par>
                                <p:cTn id="30" presetID="26"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80">
                                          <p:stCondLst>
                                            <p:cond delay="0"/>
                                          </p:stCondLst>
                                        </p:cTn>
                                        <p:tgtEl>
                                          <p:spTgt spid="13"/>
                                        </p:tgtEl>
                                      </p:cBhvr>
                                    </p:animEffect>
                                    <p:anim calcmode="lin" valueType="num">
                                      <p:cBhvr>
                                        <p:cTn id="33"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8" dur="26">
                                          <p:stCondLst>
                                            <p:cond delay="650"/>
                                          </p:stCondLst>
                                        </p:cTn>
                                        <p:tgtEl>
                                          <p:spTgt spid="13"/>
                                        </p:tgtEl>
                                      </p:cBhvr>
                                      <p:to x="100000" y="60000"/>
                                    </p:animScale>
                                    <p:animScale>
                                      <p:cBhvr>
                                        <p:cTn id="39" dur="166" decel="50000">
                                          <p:stCondLst>
                                            <p:cond delay="676"/>
                                          </p:stCondLst>
                                        </p:cTn>
                                        <p:tgtEl>
                                          <p:spTgt spid="13"/>
                                        </p:tgtEl>
                                      </p:cBhvr>
                                      <p:to x="100000" y="100000"/>
                                    </p:animScale>
                                    <p:animScale>
                                      <p:cBhvr>
                                        <p:cTn id="40" dur="26">
                                          <p:stCondLst>
                                            <p:cond delay="1312"/>
                                          </p:stCondLst>
                                        </p:cTn>
                                        <p:tgtEl>
                                          <p:spTgt spid="13"/>
                                        </p:tgtEl>
                                      </p:cBhvr>
                                      <p:to x="100000" y="80000"/>
                                    </p:animScale>
                                    <p:animScale>
                                      <p:cBhvr>
                                        <p:cTn id="41" dur="166" decel="50000">
                                          <p:stCondLst>
                                            <p:cond delay="1338"/>
                                          </p:stCondLst>
                                        </p:cTn>
                                        <p:tgtEl>
                                          <p:spTgt spid="13"/>
                                        </p:tgtEl>
                                      </p:cBhvr>
                                      <p:to x="100000" y="100000"/>
                                    </p:animScale>
                                    <p:animScale>
                                      <p:cBhvr>
                                        <p:cTn id="42" dur="26">
                                          <p:stCondLst>
                                            <p:cond delay="1642"/>
                                          </p:stCondLst>
                                        </p:cTn>
                                        <p:tgtEl>
                                          <p:spTgt spid="13"/>
                                        </p:tgtEl>
                                      </p:cBhvr>
                                      <p:to x="100000" y="90000"/>
                                    </p:animScale>
                                    <p:animScale>
                                      <p:cBhvr>
                                        <p:cTn id="43" dur="166" decel="50000">
                                          <p:stCondLst>
                                            <p:cond delay="1668"/>
                                          </p:stCondLst>
                                        </p:cTn>
                                        <p:tgtEl>
                                          <p:spTgt spid="13"/>
                                        </p:tgtEl>
                                      </p:cBhvr>
                                      <p:to x="100000" y="100000"/>
                                    </p:animScale>
                                    <p:animScale>
                                      <p:cBhvr>
                                        <p:cTn id="44" dur="26">
                                          <p:stCondLst>
                                            <p:cond delay="1808"/>
                                          </p:stCondLst>
                                        </p:cTn>
                                        <p:tgtEl>
                                          <p:spTgt spid="13"/>
                                        </p:tgtEl>
                                      </p:cBhvr>
                                      <p:to x="100000" y="95000"/>
                                    </p:animScale>
                                    <p:animScale>
                                      <p:cBhvr>
                                        <p:cTn id="45" dur="166" decel="50000">
                                          <p:stCondLst>
                                            <p:cond delay="1834"/>
                                          </p:stCondLst>
                                        </p:cTn>
                                        <p:tgtEl>
                                          <p:spTgt spid="13"/>
                                        </p:tgtEl>
                                      </p:cBhvr>
                                      <p:to x="100000" y="100000"/>
                                    </p:animScale>
                                  </p:childTnLst>
                                </p:cTn>
                              </p:par>
                              <p:par>
                                <p:cTn id="46" presetID="26"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80">
                                          <p:stCondLst>
                                            <p:cond delay="0"/>
                                          </p:stCondLst>
                                        </p:cTn>
                                        <p:tgtEl>
                                          <p:spTgt spid="14"/>
                                        </p:tgtEl>
                                      </p:cBhvr>
                                    </p:animEffect>
                                    <p:anim calcmode="lin" valueType="num">
                                      <p:cBhvr>
                                        <p:cTn id="49"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54" dur="26">
                                          <p:stCondLst>
                                            <p:cond delay="650"/>
                                          </p:stCondLst>
                                        </p:cTn>
                                        <p:tgtEl>
                                          <p:spTgt spid="14"/>
                                        </p:tgtEl>
                                      </p:cBhvr>
                                      <p:to x="100000" y="60000"/>
                                    </p:animScale>
                                    <p:animScale>
                                      <p:cBhvr>
                                        <p:cTn id="55" dur="166" decel="50000">
                                          <p:stCondLst>
                                            <p:cond delay="676"/>
                                          </p:stCondLst>
                                        </p:cTn>
                                        <p:tgtEl>
                                          <p:spTgt spid="14"/>
                                        </p:tgtEl>
                                      </p:cBhvr>
                                      <p:to x="100000" y="100000"/>
                                    </p:animScale>
                                    <p:animScale>
                                      <p:cBhvr>
                                        <p:cTn id="56" dur="26">
                                          <p:stCondLst>
                                            <p:cond delay="1312"/>
                                          </p:stCondLst>
                                        </p:cTn>
                                        <p:tgtEl>
                                          <p:spTgt spid="14"/>
                                        </p:tgtEl>
                                      </p:cBhvr>
                                      <p:to x="100000" y="80000"/>
                                    </p:animScale>
                                    <p:animScale>
                                      <p:cBhvr>
                                        <p:cTn id="57" dur="166" decel="50000">
                                          <p:stCondLst>
                                            <p:cond delay="1338"/>
                                          </p:stCondLst>
                                        </p:cTn>
                                        <p:tgtEl>
                                          <p:spTgt spid="14"/>
                                        </p:tgtEl>
                                      </p:cBhvr>
                                      <p:to x="100000" y="100000"/>
                                    </p:animScale>
                                    <p:animScale>
                                      <p:cBhvr>
                                        <p:cTn id="58" dur="26">
                                          <p:stCondLst>
                                            <p:cond delay="1642"/>
                                          </p:stCondLst>
                                        </p:cTn>
                                        <p:tgtEl>
                                          <p:spTgt spid="14"/>
                                        </p:tgtEl>
                                      </p:cBhvr>
                                      <p:to x="100000" y="90000"/>
                                    </p:animScale>
                                    <p:animScale>
                                      <p:cBhvr>
                                        <p:cTn id="59" dur="166" decel="50000">
                                          <p:stCondLst>
                                            <p:cond delay="1668"/>
                                          </p:stCondLst>
                                        </p:cTn>
                                        <p:tgtEl>
                                          <p:spTgt spid="14"/>
                                        </p:tgtEl>
                                      </p:cBhvr>
                                      <p:to x="100000" y="100000"/>
                                    </p:animScale>
                                    <p:animScale>
                                      <p:cBhvr>
                                        <p:cTn id="60" dur="26">
                                          <p:stCondLst>
                                            <p:cond delay="1808"/>
                                          </p:stCondLst>
                                        </p:cTn>
                                        <p:tgtEl>
                                          <p:spTgt spid="14"/>
                                        </p:tgtEl>
                                      </p:cBhvr>
                                      <p:to x="100000" y="95000"/>
                                    </p:animScale>
                                    <p:animScale>
                                      <p:cBhvr>
                                        <p:cTn id="61" dur="166" decel="50000">
                                          <p:stCondLst>
                                            <p:cond delay="1834"/>
                                          </p:stCondLst>
                                        </p:cTn>
                                        <p:tgtEl>
                                          <p:spTgt spid="14"/>
                                        </p:tgtEl>
                                      </p:cBhvr>
                                      <p:to x="100000" y="100000"/>
                                    </p:animScale>
                                  </p:childTnLst>
                                </p:cTn>
                              </p:par>
                              <p:par>
                                <p:cTn id="62" presetID="31" presetClass="entr" presetSubtype="0" fill="hold" nodeType="with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p:cTn id="64" dur="1000" fill="hold"/>
                                        <p:tgtEl>
                                          <p:spTgt spid="8"/>
                                        </p:tgtEl>
                                        <p:attrNameLst>
                                          <p:attrName>ppt_w</p:attrName>
                                        </p:attrNameLst>
                                      </p:cBhvr>
                                      <p:tavLst>
                                        <p:tav tm="0">
                                          <p:val>
                                            <p:fltVal val="0"/>
                                          </p:val>
                                        </p:tav>
                                        <p:tav tm="100000">
                                          <p:val>
                                            <p:strVal val="#ppt_w"/>
                                          </p:val>
                                        </p:tav>
                                      </p:tavLst>
                                    </p:anim>
                                    <p:anim calcmode="lin" valueType="num">
                                      <p:cBhvr>
                                        <p:cTn id="65" dur="1000" fill="hold"/>
                                        <p:tgtEl>
                                          <p:spTgt spid="8"/>
                                        </p:tgtEl>
                                        <p:attrNameLst>
                                          <p:attrName>ppt_h</p:attrName>
                                        </p:attrNameLst>
                                      </p:cBhvr>
                                      <p:tavLst>
                                        <p:tav tm="0">
                                          <p:val>
                                            <p:fltVal val="0"/>
                                          </p:val>
                                        </p:tav>
                                        <p:tav tm="100000">
                                          <p:val>
                                            <p:strVal val="#ppt_h"/>
                                          </p:val>
                                        </p:tav>
                                      </p:tavLst>
                                    </p:anim>
                                    <p:anim calcmode="lin" valueType="num">
                                      <p:cBhvr>
                                        <p:cTn id="66" dur="1000" fill="hold"/>
                                        <p:tgtEl>
                                          <p:spTgt spid="8"/>
                                        </p:tgtEl>
                                        <p:attrNameLst>
                                          <p:attrName>style.rotation</p:attrName>
                                        </p:attrNameLst>
                                      </p:cBhvr>
                                      <p:tavLst>
                                        <p:tav tm="0">
                                          <p:val>
                                            <p:fltVal val="90"/>
                                          </p:val>
                                        </p:tav>
                                        <p:tav tm="100000">
                                          <p:val>
                                            <p:fltVal val="0"/>
                                          </p:val>
                                        </p:tav>
                                      </p:tavLst>
                                    </p:anim>
                                    <p:animEffect transition="in" filter="fade">
                                      <p:cBhvr>
                                        <p:cTn id="67" dur="1000"/>
                                        <p:tgtEl>
                                          <p:spTgt spid="8"/>
                                        </p:tgtEl>
                                      </p:cBhvr>
                                    </p:animEffect>
                                  </p:childTnLst>
                                </p:cTn>
                              </p:par>
                              <p:par>
                                <p:cTn id="68" presetID="56" presetClass="entr" presetSubtype="0" fill="hold" grpId="0" nodeType="withEffect">
                                  <p:stCondLst>
                                    <p:cond delay="0"/>
                                  </p:stCondLst>
                                  <p:iterate type="lt">
                                    <p:tmPct val="10000"/>
                                  </p:iterate>
                                  <p:childTnLst>
                                    <p:set>
                                      <p:cBhvr>
                                        <p:cTn id="69" dur="1" fill="hold">
                                          <p:stCondLst>
                                            <p:cond delay="0"/>
                                          </p:stCondLst>
                                        </p:cTn>
                                        <p:tgtEl>
                                          <p:spTgt spid="10"/>
                                        </p:tgtEl>
                                        <p:attrNameLst>
                                          <p:attrName>style.visibility</p:attrName>
                                        </p:attrNameLst>
                                      </p:cBhvr>
                                      <p:to>
                                        <p:strVal val="visible"/>
                                      </p:to>
                                    </p:set>
                                    <p:anim by="(-#ppt_w*2)" calcmode="lin" valueType="num">
                                      <p:cBhvr rctx="PPT">
                                        <p:cTn id="70" dur="500" autoRev="1" fill="hold">
                                          <p:stCondLst>
                                            <p:cond delay="0"/>
                                          </p:stCondLst>
                                        </p:cTn>
                                        <p:tgtEl>
                                          <p:spTgt spid="10"/>
                                        </p:tgtEl>
                                        <p:attrNameLst>
                                          <p:attrName>ppt_w</p:attrName>
                                        </p:attrNameLst>
                                      </p:cBhvr>
                                    </p:anim>
                                    <p:anim by="(#ppt_w*0.50)" calcmode="lin" valueType="num">
                                      <p:cBhvr>
                                        <p:cTn id="71" dur="500" decel="50000" autoRev="1" fill="hold">
                                          <p:stCondLst>
                                            <p:cond delay="0"/>
                                          </p:stCondLst>
                                        </p:cTn>
                                        <p:tgtEl>
                                          <p:spTgt spid="10"/>
                                        </p:tgtEl>
                                        <p:attrNameLst>
                                          <p:attrName>ppt_x</p:attrName>
                                        </p:attrNameLst>
                                      </p:cBhvr>
                                    </p:anim>
                                    <p:anim from="(-#ppt_h/2)" to="(#ppt_y)" calcmode="lin" valueType="num">
                                      <p:cBhvr>
                                        <p:cTn id="72" dur="1000" fill="hold">
                                          <p:stCondLst>
                                            <p:cond delay="0"/>
                                          </p:stCondLst>
                                        </p:cTn>
                                        <p:tgtEl>
                                          <p:spTgt spid="10"/>
                                        </p:tgtEl>
                                        <p:attrNameLst>
                                          <p:attrName>ppt_y</p:attrName>
                                        </p:attrNameLst>
                                      </p:cBhvr>
                                    </p:anim>
                                    <p:animRot by="21600000">
                                      <p:cBhvr>
                                        <p:cTn id="73" dur="1000"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0"/>
            <a:ext cx="8077200" cy="707886"/>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CA" sz="4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What can be done to help</a:t>
            </a:r>
            <a:endParaRPr lang="en-US" sz="4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graphicFrame>
        <p:nvGraphicFramePr>
          <p:cNvPr id="5" name="Diagram 4"/>
          <p:cNvGraphicFramePr/>
          <p:nvPr>
            <p:extLst>
              <p:ext uri="{D42A27DB-BD31-4B8C-83A1-F6EECF244321}">
                <p14:modId xmlns="" xmlns:p14="http://schemas.microsoft.com/office/powerpoint/2010/main" val="1249595861"/>
              </p:ext>
            </p:extLst>
          </p:nvPr>
        </p:nvGraphicFramePr>
        <p:xfrm>
          <a:off x="381000" y="1371600"/>
          <a:ext cx="51816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descr="images.jpg"/>
          <p:cNvPicPr>
            <a:picLocks noChangeAspect="1"/>
          </p:cNvPicPr>
          <p:nvPr/>
        </p:nvPicPr>
        <p:blipFill>
          <a:blip r:embed="rId7" cstate="print"/>
          <a:stretch>
            <a:fillRect/>
          </a:stretch>
        </p:blipFill>
        <p:spPr>
          <a:xfrm>
            <a:off x="5981700" y="1490363"/>
            <a:ext cx="2705100" cy="1695450"/>
          </a:xfrm>
          <a:prstGeom prst="rect">
            <a:avLst/>
          </a:prstGeom>
        </p:spPr>
      </p:pic>
      <p:sp>
        <p:nvSpPr>
          <p:cNvPr id="11" name="TextBox 10"/>
          <p:cNvSpPr txBox="1"/>
          <p:nvPr/>
        </p:nvSpPr>
        <p:spPr>
          <a:xfrm>
            <a:off x="5927124" y="1153983"/>
            <a:ext cx="2819400" cy="369332"/>
          </a:xfrm>
          <a:prstGeom prst="rect">
            <a:avLst/>
          </a:prstGeom>
          <a:noFill/>
        </p:spPr>
        <p:txBody>
          <a:bodyPr wrap="square" rtlCol="0">
            <a:spAutoFit/>
          </a:bodyPr>
          <a:lstStyle/>
          <a:p>
            <a:pPr algn="ctr"/>
            <a:r>
              <a:rPr lang="en-CA" dirty="0" smtClean="0"/>
              <a:t>A water well in Kenya</a:t>
            </a:r>
            <a:endParaRPr lang="en-US" dirty="0"/>
          </a:p>
        </p:txBody>
      </p:sp>
      <p:pic>
        <p:nvPicPr>
          <p:cNvPr id="2" name="Picture 1"/>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6043612" y="3886200"/>
            <a:ext cx="2466975" cy="1847850"/>
          </a:xfrm>
          <a:prstGeom prst="rect">
            <a:avLst/>
          </a:prstGeom>
        </p:spPr>
      </p:pic>
      <p:sp>
        <p:nvSpPr>
          <p:cNvPr id="3" name="TextBox 2"/>
          <p:cNvSpPr txBox="1"/>
          <p:nvPr/>
        </p:nvSpPr>
        <p:spPr>
          <a:xfrm>
            <a:off x="6227804" y="3516868"/>
            <a:ext cx="2001795" cy="369332"/>
          </a:xfrm>
          <a:prstGeom prst="rect">
            <a:avLst/>
          </a:prstGeom>
          <a:noFill/>
        </p:spPr>
        <p:txBody>
          <a:bodyPr wrap="square" rtlCol="0">
            <a:spAutoFit/>
          </a:bodyPr>
          <a:lstStyle/>
          <a:p>
            <a:pPr algn="ctr"/>
            <a:r>
              <a:rPr lang="en-CA" dirty="0" smtClean="0"/>
              <a:t>A safe water bucket</a:t>
            </a:r>
            <a:endParaRPr lang="en-CA" dirty="0"/>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par>
                                <p:cTn id="10" presetID="25"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15" dur="1000" fill="hold"/>
                                        <p:tgtEl>
                                          <p:spTgt spid="9"/>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9"/>
                                        </p:tgtEl>
                                      </p:cBhvr>
                                    </p:animEffect>
                                  </p:childTnLst>
                                </p:cTn>
                              </p:par>
                              <p:par>
                                <p:cTn id="20" presetID="25"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25" dur="1000" fill="hold"/>
                                        <p:tgtEl>
                                          <p:spTgt spid="11"/>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11"/>
                                        </p:tgtEl>
                                      </p:cBhvr>
                                    </p:animEffect>
                                  </p:childTnLst>
                                </p:cTn>
                              </p:par>
                              <p:par>
                                <p:cTn id="30" presetID="25" presetClass="entr" presetSubtype="0"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p:cTn id="32"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33"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34"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35" dur="1000" fill="hold"/>
                                        <p:tgtEl>
                                          <p:spTgt spid="2"/>
                                        </p:tgtEl>
                                        <p:attrNameLst>
                                          <p:attrName>ppt_h</p:attrName>
                                        </p:attrNameLst>
                                      </p:cBhvr>
                                      <p:tavLst>
                                        <p:tav tm="0">
                                          <p:val>
                                            <p:strVal val="#ppt_h"/>
                                          </p:val>
                                        </p:tav>
                                        <p:tav tm="100000">
                                          <p:val>
                                            <p:strVal val="#ppt_h"/>
                                          </p:val>
                                        </p:tav>
                                      </p:tavLst>
                                    </p:anim>
                                    <p:anim calcmode="lin" valueType="num">
                                      <p:cBhvr>
                                        <p:cTn id="36"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37"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38"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39" dur="1000" decel="50000">
                                          <p:stCondLst>
                                            <p:cond delay="0"/>
                                          </p:stCondLst>
                                        </p:cTn>
                                        <p:tgtEl>
                                          <p:spTgt spid="2"/>
                                        </p:tgtEl>
                                      </p:cBhvr>
                                    </p:animEffect>
                                  </p:childTnLst>
                                </p:cTn>
                              </p:par>
                              <p:par>
                                <p:cTn id="40" presetID="25" presetClass="entr" presetSubtype="0" fill="hold" grpId="0" nodeType="with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43"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44"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45" dur="1000" fill="hold"/>
                                        <p:tgtEl>
                                          <p:spTgt spid="3"/>
                                        </p:tgtEl>
                                        <p:attrNameLst>
                                          <p:attrName>ppt_h</p:attrName>
                                        </p:attrNameLst>
                                      </p:cBhvr>
                                      <p:tavLst>
                                        <p:tav tm="0">
                                          <p:val>
                                            <p:strVal val="#ppt_h"/>
                                          </p:val>
                                        </p:tav>
                                        <p:tav tm="100000">
                                          <p:val>
                                            <p:strVal val="#ppt_h"/>
                                          </p:val>
                                        </p:tav>
                                      </p:tavLst>
                                    </p:anim>
                                    <p:anim calcmode="lin" valueType="num">
                                      <p:cBhvr>
                                        <p:cTn id="46"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47"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48"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49" dur="1000" decel="50000">
                                          <p:stCondLst>
                                            <p:cond delay="0"/>
                                          </p:stCondLst>
                                        </p:cTn>
                                        <p:tgtEl>
                                          <p:spTgt spid="3"/>
                                        </p:tgtEl>
                                      </p:cBhvr>
                                    </p:animEffect>
                                  </p:childTnLst>
                                </p:cTn>
                              </p:par>
                              <p:par>
                                <p:cTn id="50" presetID="31" presetClass="entr" presetSubtype="0" fill="hold" grpId="0" nodeType="withEffect">
                                  <p:stCondLst>
                                    <p:cond delay="0"/>
                                  </p:stCondLst>
                                  <p:iterate type="lt">
                                    <p:tmPct val="5000"/>
                                  </p:iterate>
                                  <p:childTnLst>
                                    <p:set>
                                      <p:cBhvr>
                                        <p:cTn id="51" dur="1" fill="hold">
                                          <p:stCondLst>
                                            <p:cond delay="0"/>
                                          </p:stCondLst>
                                        </p:cTn>
                                        <p:tgtEl>
                                          <p:spTgt spid="5"/>
                                        </p:tgtEl>
                                        <p:attrNameLst>
                                          <p:attrName>style.visibility</p:attrName>
                                        </p:attrNameLst>
                                      </p:cBhvr>
                                      <p:to>
                                        <p:strVal val="visible"/>
                                      </p:to>
                                    </p:set>
                                    <p:anim calcmode="lin" valueType="num">
                                      <p:cBhvr>
                                        <p:cTn id="52" dur="1000" fill="hold"/>
                                        <p:tgtEl>
                                          <p:spTgt spid="5"/>
                                        </p:tgtEl>
                                        <p:attrNameLst>
                                          <p:attrName>ppt_w</p:attrName>
                                        </p:attrNameLst>
                                      </p:cBhvr>
                                      <p:tavLst>
                                        <p:tav tm="0">
                                          <p:val>
                                            <p:fltVal val="0"/>
                                          </p:val>
                                        </p:tav>
                                        <p:tav tm="100000">
                                          <p:val>
                                            <p:strVal val="#ppt_w"/>
                                          </p:val>
                                        </p:tav>
                                      </p:tavLst>
                                    </p:anim>
                                    <p:anim calcmode="lin" valueType="num">
                                      <p:cBhvr>
                                        <p:cTn id="53" dur="1000" fill="hold"/>
                                        <p:tgtEl>
                                          <p:spTgt spid="5"/>
                                        </p:tgtEl>
                                        <p:attrNameLst>
                                          <p:attrName>ppt_h</p:attrName>
                                        </p:attrNameLst>
                                      </p:cBhvr>
                                      <p:tavLst>
                                        <p:tav tm="0">
                                          <p:val>
                                            <p:fltVal val="0"/>
                                          </p:val>
                                        </p:tav>
                                        <p:tav tm="100000">
                                          <p:val>
                                            <p:strVal val="#ppt_h"/>
                                          </p:val>
                                        </p:tav>
                                      </p:tavLst>
                                    </p:anim>
                                    <p:anim calcmode="lin" valueType="num">
                                      <p:cBhvr>
                                        <p:cTn id="54" dur="1000" fill="hold"/>
                                        <p:tgtEl>
                                          <p:spTgt spid="5"/>
                                        </p:tgtEl>
                                        <p:attrNameLst>
                                          <p:attrName>style.rotation</p:attrName>
                                        </p:attrNameLst>
                                      </p:cBhvr>
                                      <p:tavLst>
                                        <p:tav tm="0">
                                          <p:val>
                                            <p:fltVal val="90"/>
                                          </p:val>
                                        </p:tav>
                                        <p:tav tm="100000">
                                          <p:val>
                                            <p:fltVal val="0"/>
                                          </p:val>
                                        </p:tav>
                                      </p:tavLst>
                                    </p:anim>
                                    <p:animEffect transition="in" filter="fade">
                                      <p:cBhvr>
                                        <p:cTn id="5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5" grpId="0">
        <p:bldAsOne/>
      </p:bldGraphic>
      <p:bldP spid="11"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91810" y="16476"/>
            <a:ext cx="4412105" cy="1015663"/>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0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TO SUM IT UP</a:t>
            </a:r>
            <a:endParaRPr lang="en-US" sz="6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TextBox 2"/>
          <p:cNvSpPr txBox="1"/>
          <p:nvPr/>
        </p:nvSpPr>
        <p:spPr>
          <a:xfrm>
            <a:off x="304800" y="1828800"/>
            <a:ext cx="5029200" cy="2862322"/>
          </a:xfrm>
          <a:prstGeom prst="rect">
            <a:avLst/>
          </a:prstGeom>
          <a:noFill/>
        </p:spPr>
        <p:txBody>
          <a:bodyPr wrap="square" rtlCol="0">
            <a:spAutoFit/>
          </a:bodyPr>
          <a:lstStyle/>
          <a:p>
            <a:r>
              <a:rPr lang="en-CA" sz="2000" dirty="0" smtClean="0"/>
              <a:t>      Some think it is a coincidence that  most poor countries have terrible access to clean water. Have you ever wondered why? Well water is an essential to life. You need water to live. There are many things that we make without even realizing all the water that went into making it. From tires to a pair of jeans you need water to make it. The main reason that Kenya is poor is because they have bad access to clean water.</a:t>
            </a:r>
            <a:endParaRPr lang="en-US" sz="2000" dirty="0"/>
          </a:p>
        </p:txBody>
      </p:sp>
      <p:pic>
        <p:nvPicPr>
          <p:cNvPr id="5" name="Picture 4" descr="images (1).jpg"/>
          <p:cNvPicPr>
            <a:picLocks noChangeAspect="1"/>
          </p:cNvPicPr>
          <p:nvPr/>
        </p:nvPicPr>
        <p:blipFill>
          <a:blip r:embed="rId2" cstate="print"/>
          <a:stretch>
            <a:fillRect/>
          </a:stretch>
        </p:blipFill>
        <p:spPr>
          <a:xfrm>
            <a:off x="6629400" y="1600200"/>
            <a:ext cx="2209800" cy="1892356"/>
          </a:xfrm>
          <a:prstGeom prst="rect">
            <a:avLst/>
          </a:prstGeom>
        </p:spPr>
      </p:pic>
      <p:sp>
        <p:nvSpPr>
          <p:cNvPr id="6" name="TextBox 5"/>
          <p:cNvSpPr txBox="1"/>
          <p:nvPr/>
        </p:nvSpPr>
        <p:spPr>
          <a:xfrm>
            <a:off x="6705600" y="1676400"/>
            <a:ext cx="2057400" cy="400110"/>
          </a:xfrm>
          <a:prstGeom prst="rect">
            <a:avLst/>
          </a:prstGeom>
          <a:noFill/>
        </p:spPr>
        <p:txBody>
          <a:bodyPr wrap="square" rtlCol="0">
            <a:spAutoFit/>
          </a:bodyPr>
          <a:lstStyle/>
          <a:p>
            <a:pPr algn="ctr"/>
            <a:r>
              <a:rPr lang="en-CA" sz="2000" dirty="0" smtClean="0">
                <a:solidFill>
                  <a:srgbClr val="FF0000"/>
                </a:solidFill>
              </a:rPr>
              <a:t>Did You Know?</a:t>
            </a:r>
            <a:endParaRPr lang="en-US" sz="2000" dirty="0">
              <a:solidFill>
                <a:srgbClr val="FF0000"/>
              </a:solidFill>
            </a:endParaRPr>
          </a:p>
        </p:txBody>
      </p:sp>
      <p:sp>
        <p:nvSpPr>
          <p:cNvPr id="7" name="TextBox 6"/>
          <p:cNvSpPr txBox="1"/>
          <p:nvPr/>
        </p:nvSpPr>
        <p:spPr>
          <a:xfrm>
            <a:off x="6781800" y="2133600"/>
            <a:ext cx="1905000" cy="1200329"/>
          </a:xfrm>
          <a:prstGeom prst="rect">
            <a:avLst/>
          </a:prstGeom>
          <a:noFill/>
        </p:spPr>
        <p:txBody>
          <a:bodyPr wrap="square" rtlCol="0">
            <a:spAutoFit/>
          </a:bodyPr>
          <a:lstStyle/>
          <a:p>
            <a:pPr algn="ctr"/>
            <a:r>
              <a:rPr lang="en-CA" dirty="0" smtClean="0">
                <a:solidFill>
                  <a:srgbClr val="FF0000"/>
                </a:solidFill>
              </a:rPr>
              <a:t>It takes 2000 gallons of water to make one pair of jeans</a:t>
            </a:r>
            <a:endParaRPr lang="en-US" dirty="0">
              <a:solidFill>
                <a:srgbClr val="FF0000"/>
              </a:solidFill>
            </a:endParaRPr>
          </a:p>
        </p:txBody>
      </p:sp>
      <p:pic>
        <p:nvPicPr>
          <p:cNvPr id="8" name="Picture 7" descr="download.jpg"/>
          <p:cNvPicPr>
            <a:picLocks noChangeAspect="1"/>
          </p:cNvPicPr>
          <p:nvPr/>
        </p:nvPicPr>
        <p:blipFill>
          <a:blip r:embed="rId3" cstate="print"/>
          <a:stretch>
            <a:fillRect/>
          </a:stretch>
        </p:blipFill>
        <p:spPr>
          <a:xfrm>
            <a:off x="6248400" y="4114800"/>
            <a:ext cx="2748197" cy="1828800"/>
          </a:xfrm>
          <a:prstGeom prst="rect">
            <a:avLst/>
          </a:prstGeom>
        </p:spPr>
      </p:pic>
    </p:spTree>
    <p:extLst>
      <p:ext uri="{BB962C8B-B14F-4D97-AF65-F5344CB8AC3E}">
        <p14:creationId xmlns="" xmlns:p14="http://schemas.microsoft.com/office/powerpoint/2010/main" val="2501307793"/>
      </p:ext>
    </p:extLst>
  </p:cSld>
  <p:clrMapOvr>
    <a:masterClrMapping/>
  </p:clrMapOvr>
  <mc:AlternateContent xmlns:mc="http://schemas.openxmlformats.org/markup-compatibility/2006">
    <mc:Choice xmlns=""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1"/>
                                          </p:val>
                                        </p:tav>
                                        <p:tav tm="100000">
                                          <p:val>
                                            <p:strVal val="#ppt_x"/>
                                          </p:val>
                                        </p:tav>
                                      </p:tavLst>
                                    </p:anim>
                                    <p:anim calcmode="lin" valueType="num">
                                      <p:cBhvr>
                                        <p:cTn id="9" dur="1000" fill="hold"/>
                                        <p:tgtEl>
                                          <p:spTgt spid="4"/>
                                        </p:tgtEl>
                                        <p:attrNameLst>
                                          <p:attrName>ppt_y</p:attrName>
                                        </p:attrNameLst>
                                      </p:cBhvr>
                                      <p:tavLst>
                                        <p:tav tm="0">
                                          <p:val>
                                            <p:strVal val="#ppt_y"/>
                                          </p:val>
                                        </p:tav>
                                        <p:tav tm="100000">
                                          <p:val>
                                            <p:strVal val="#ppt_y"/>
                                          </p:val>
                                        </p:tav>
                                      </p:tavLst>
                                    </p:anim>
                                  </p:childTnLst>
                                </p:cTn>
                              </p:par>
                            </p:childTnLst>
                          </p:cTn>
                        </p:par>
                        <p:par>
                          <p:cTn id="10" fill="hold">
                            <p:stCondLst>
                              <p:cond delay="1800"/>
                            </p:stCondLst>
                            <p:childTnLst>
                              <p:par>
                                <p:cTn id="11" presetID="35"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anim calcmode="lin" valueType="num">
                                      <p:cBhvr>
                                        <p:cTn id="14" dur="2000" fill="hold"/>
                                        <p:tgtEl>
                                          <p:spTgt spid="3"/>
                                        </p:tgtEl>
                                        <p:attrNameLst>
                                          <p:attrName>style.rotation</p:attrName>
                                        </p:attrNameLst>
                                      </p:cBhvr>
                                      <p:tavLst>
                                        <p:tav tm="0">
                                          <p:val>
                                            <p:fltVal val="720"/>
                                          </p:val>
                                        </p:tav>
                                        <p:tav tm="100000">
                                          <p:val>
                                            <p:fltVal val="0"/>
                                          </p:val>
                                        </p:tav>
                                      </p:tavLst>
                                    </p:anim>
                                    <p:anim calcmode="lin" valueType="num">
                                      <p:cBhvr>
                                        <p:cTn id="15" dur="2000" fill="hold"/>
                                        <p:tgtEl>
                                          <p:spTgt spid="3"/>
                                        </p:tgtEl>
                                        <p:attrNameLst>
                                          <p:attrName>ppt_h</p:attrName>
                                        </p:attrNameLst>
                                      </p:cBhvr>
                                      <p:tavLst>
                                        <p:tav tm="0">
                                          <p:val>
                                            <p:fltVal val="0"/>
                                          </p:val>
                                        </p:tav>
                                        <p:tav tm="100000">
                                          <p:val>
                                            <p:strVal val="#ppt_h"/>
                                          </p:val>
                                        </p:tav>
                                      </p:tavLst>
                                    </p:anim>
                                    <p:anim calcmode="lin" valueType="num">
                                      <p:cBhvr>
                                        <p:cTn id="16" dur="2000" fill="hold"/>
                                        <p:tgtEl>
                                          <p:spTgt spid="3"/>
                                        </p:tgtEl>
                                        <p:attrNameLst>
                                          <p:attrName>ppt_w</p:attrName>
                                        </p:attrNameLst>
                                      </p:cBhvr>
                                      <p:tavLst>
                                        <p:tav tm="0">
                                          <p:val>
                                            <p:fltVal val="0"/>
                                          </p:val>
                                        </p:tav>
                                        <p:tav tm="100000">
                                          <p:val>
                                            <p:strVal val="#ppt_w"/>
                                          </p:val>
                                        </p:tav>
                                      </p:tavLst>
                                    </p:anim>
                                  </p:childTnLst>
                                </p:cTn>
                              </p:par>
                              <p:par>
                                <p:cTn id="17" presetID="19" presetClass="entr" presetSubtype="1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fmla="#ppt_w*sin(2.5*pi*$)">
                                          <p:val>
                                            <p:fltVal val="0"/>
                                          </p:val>
                                        </p:tav>
                                        <p:tav tm="100000">
                                          <p:val>
                                            <p:fltVal val="1"/>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childTnLst>
                                </p:cTn>
                              </p:par>
                              <p:par>
                                <p:cTn id="21" presetID="25"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26" dur="1000" fill="hold"/>
                                        <p:tgtEl>
                                          <p:spTgt spid="7"/>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7"/>
                                        </p:tgtEl>
                                      </p:cBhvr>
                                    </p:animEffect>
                                  </p:childTnLst>
                                </p:cTn>
                              </p:par>
                              <p:par>
                                <p:cTn id="31" presetID="51"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770" decel="100000"/>
                                        <p:tgtEl>
                                          <p:spTgt spid="6"/>
                                        </p:tgtEl>
                                      </p:cBhvr>
                                    </p:animEffect>
                                    <p:animScale>
                                      <p:cBhvr>
                                        <p:cTn id="34" dur="770" decel="100000"/>
                                        <p:tgtEl>
                                          <p:spTgt spid="6"/>
                                        </p:tgtEl>
                                      </p:cBhvr>
                                      <p:from x="10000" y="10000"/>
                                      <p:to x="200000" y="450000"/>
                                    </p:animScale>
                                    <p:animScale>
                                      <p:cBhvr>
                                        <p:cTn id="35" dur="1230" accel="100000" fill="hold">
                                          <p:stCondLst>
                                            <p:cond delay="770"/>
                                          </p:stCondLst>
                                        </p:cTn>
                                        <p:tgtEl>
                                          <p:spTgt spid="6"/>
                                        </p:tgtEl>
                                      </p:cBhvr>
                                      <p:from x="200000" y="450000"/>
                                      <p:to x="100000" y="100000"/>
                                    </p:animScale>
                                    <p:set>
                                      <p:cBhvr>
                                        <p:cTn id="36" dur="770" fill="hold"/>
                                        <p:tgtEl>
                                          <p:spTgt spid="6"/>
                                        </p:tgtEl>
                                        <p:attrNameLst>
                                          <p:attrName>ppt_x</p:attrName>
                                        </p:attrNameLst>
                                      </p:cBhvr>
                                      <p:to>
                                        <p:strVal val="(0.5)"/>
                                      </p:to>
                                    </p:set>
                                    <p:anim from="(0.5)" to="(#ppt_x)" calcmode="lin" valueType="num">
                                      <p:cBhvr>
                                        <p:cTn id="37" dur="1230" accel="100000" fill="hold">
                                          <p:stCondLst>
                                            <p:cond delay="770"/>
                                          </p:stCondLst>
                                        </p:cTn>
                                        <p:tgtEl>
                                          <p:spTgt spid="6"/>
                                        </p:tgtEl>
                                        <p:attrNameLst>
                                          <p:attrName>ppt_x</p:attrName>
                                        </p:attrNameLst>
                                      </p:cBhvr>
                                    </p:anim>
                                    <p:set>
                                      <p:cBhvr>
                                        <p:cTn id="38" dur="770" fill="hold"/>
                                        <p:tgtEl>
                                          <p:spTgt spid="6"/>
                                        </p:tgtEl>
                                        <p:attrNameLst>
                                          <p:attrName>ppt_y</p:attrName>
                                        </p:attrNameLst>
                                      </p:cBhvr>
                                      <p:to>
                                        <p:strVal val="(#ppt_y+0.4)"/>
                                      </p:to>
                                    </p:set>
                                    <p:anim from="(#ppt_y+0.4)" to="(#ppt_y)" calcmode="lin" valueType="num">
                                      <p:cBhvr>
                                        <p:cTn id="39" dur="1230" accel="100000" fill="hold">
                                          <p:stCondLst>
                                            <p:cond delay="770"/>
                                          </p:stCondLst>
                                        </p:cTn>
                                        <p:tgtEl>
                                          <p:spTgt spid="6"/>
                                        </p:tgtEl>
                                        <p:attrNameLst>
                                          <p:attrName>ppt_y</p:attrName>
                                        </p:attrNameLst>
                                      </p:cBhvr>
                                    </p:anim>
                                  </p:childTnLst>
                                </p:cTn>
                              </p:par>
                            </p:childTnLst>
                          </p:cTn>
                        </p:par>
                        <p:par>
                          <p:cTn id="40" fill="hold">
                            <p:stCondLst>
                              <p:cond delay="3800"/>
                            </p:stCondLst>
                            <p:childTnLst>
                              <p:par>
                                <p:cTn id="41" presetID="30" presetClass="entr" presetSubtype="0"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800" decel="100000"/>
                                        <p:tgtEl>
                                          <p:spTgt spid="8"/>
                                        </p:tgtEl>
                                      </p:cBhvr>
                                    </p:animEffect>
                                    <p:anim calcmode="lin" valueType="num">
                                      <p:cBhvr>
                                        <p:cTn id="44" dur="800" decel="100000" fill="hold"/>
                                        <p:tgtEl>
                                          <p:spTgt spid="8"/>
                                        </p:tgtEl>
                                        <p:attrNameLst>
                                          <p:attrName>style.rotation</p:attrName>
                                        </p:attrNameLst>
                                      </p:cBhvr>
                                      <p:tavLst>
                                        <p:tav tm="0">
                                          <p:val>
                                            <p:fltVal val="-90"/>
                                          </p:val>
                                        </p:tav>
                                        <p:tav tm="100000">
                                          <p:val>
                                            <p:fltVal val="0"/>
                                          </p:val>
                                        </p:tav>
                                      </p:tavLst>
                                    </p:anim>
                                    <p:anim calcmode="lin" valueType="num">
                                      <p:cBhvr>
                                        <p:cTn id="45" dur="800" decel="100000" fill="hold"/>
                                        <p:tgtEl>
                                          <p:spTgt spid="8"/>
                                        </p:tgtEl>
                                        <p:attrNameLst>
                                          <p:attrName>ppt_x</p:attrName>
                                        </p:attrNameLst>
                                      </p:cBhvr>
                                      <p:tavLst>
                                        <p:tav tm="0">
                                          <p:val>
                                            <p:strVal val="#ppt_x+0.4"/>
                                          </p:val>
                                        </p:tav>
                                        <p:tav tm="100000">
                                          <p:val>
                                            <p:strVal val="#ppt_x-0.05"/>
                                          </p:val>
                                        </p:tav>
                                      </p:tavLst>
                                    </p:anim>
                                    <p:anim calcmode="lin" valueType="num">
                                      <p:cBhvr>
                                        <p:cTn id="46" dur="800" decel="100000" fill="hold"/>
                                        <p:tgtEl>
                                          <p:spTgt spid="8"/>
                                        </p:tgtEl>
                                        <p:attrNameLst>
                                          <p:attrName>ppt_y</p:attrName>
                                        </p:attrNameLst>
                                      </p:cBhvr>
                                      <p:tavLst>
                                        <p:tav tm="0">
                                          <p:val>
                                            <p:strVal val="#ppt_y-0.4"/>
                                          </p:val>
                                        </p:tav>
                                        <p:tav tm="100000">
                                          <p:val>
                                            <p:strVal val="#ppt_y+0.1"/>
                                          </p:val>
                                        </p:tav>
                                      </p:tavLst>
                                    </p:anim>
                                    <p:anim calcmode="lin" valueType="num">
                                      <p:cBhvr>
                                        <p:cTn id="47"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8"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0600" y="152400"/>
            <a:ext cx="4267200" cy="5632311"/>
          </a:xfrm>
          <a:prstGeom prst="rect">
            <a:avLst/>
          </a:prstGeom>
          <a:noFill/>
        </p:spPr>
        <p:txBody>
          <a:bodyPr wrap="square" rtlCol="0">
            <a:spAutoFit/>
          </a:bodyPr>
          <a:lstStyle/>
          <a:p>
            <a:r>
              <a:rPr lang="en-US" sz="2400" dirty="0" smtClean="0"/>
              <a:t>SOURCES</a:t>
            </a:r>
          </a:p>
          <a:p>
            <a:endParaRPr lang="en-US" sz="2400" dirty="0" smtClean="0"/>
          </a:p>
          <a:p>
            <a:r>
              <a:rPr lang="en-US" sz="2400" u="sng" dirty="0" smtClean="0">
                <a:solidFill>
                  <a:srgbClr val="00B0F0"/>
                </a:solidFill>
              </a:rPr>
              <a:t>Wikipedia.org</a:t>
            </a:r>
            <a:r>
              <a:rPr lang="en-US" sz="2400" dirty="0" smtClean="0">
                <a:solidFill>
                  <a:srgbClr val="00B0F0"/>
                </a:solidFill>
              </a:rPr>
              <a:t> </a:t>
            </a:r>
          </a:p>
          <a:p>
            <a:endParaRPr lang="en-US" sz="2400" dirty="0" smtClean="0">
              <a:solidFill>
                <a:srgbClr val="00B0F0"/>
              </a:solidFill>
            </a:endParaRPr>
          </a:p>
          <a:p>
            <a:r>
              <a:rPr lang="en-US" sz="2400" u="sng" dirty="0" smtClean="0">
                <a:solidFill>
                  <a:srgbClr val="00B0F0"/>
                </a:solidFill>
              </a:rPr>
              <a:t>Water.org/country/</a:t>
            </a:r>
            <a:r>
              <a:rPr lang="en-US" sz="2400" u="sng" dirty="0" err="1" smtClean="0">
                <a:solidFill>
                  <a:srgbClr val="00B0F0"/>
                </a:solidFill>
              </a:rPr>
              <a:t>kenya</a:t>
            </a:r>
            <a:r>
              <a:rPr lang="en-US" sz="2400" u="sng" dirty="0" smtClean="0">
                <a:solidFill>
                  <a:srgbClr val="00B0F0"/>
                </a:solidFill>
              </a:rPr>
              <a:t>/           </a:t>
            </a:r>
          </a:p>
          <a:p>
            <a:endParaRPr lang="en-US" sz="2400" u="sng" dirty="0" smtClean="0">
              <a:solidFill>
                <a:srgbClr val="00B0F0"/>
              </a:solidFill>
            </a:endParaRPr>
          </a:p>
          <a:p>
            <a:r>
              <a:rPr lang="en-US" sz="2400" u="sng" dirty="0" smtClean="0">
                <a:solidFill>
                  <a:srgbClr val="00B0F0"/>
                </a:solidFill>
              </a:rPr>
              <a:t>Water.org </a:t>
            </a:r>
          </a:p>
          <a:p>
            <a:endParaRPr lang="en-US" sz="2400" u="sng" dirty="0" smtClean="0">
              <a:solidFill>
                <a:srgbClr val="00B0F0"/>
              </a:solidFill>
            </a:endParaRPr>
          </a:p>
          <a:p>
            <a:r>
              <a:rPr lang="en-US" sz="2400" u="sng" dirty="0" smtClean="0">
                <a:solidFill>
                  <a:srgbClr val="00B0F0"/>
                </a:solidFill>
              </a:rPr>
              <a:t>2 Fact sheets</a:t>
            </a:r>
          </a:p>
          <a:p>
            <a:endParaRPr lang="en-US" sz="2400" u="sng" dirty="0" smtClean="0">
              <a:solidFill>
                <a:srgbClr val="00B0F0"/>
              </a:solidFill>
            </a:endParaRPr>
          </a:p>
          <a:p>
            <a:r>
              <a:rPr lang="en-US" sz="2400" u="sng" dirty="0" smtClean="0">
                <a:solidFill>
                  <a:srgbClr val="00B0F0"/>
                </a:solidFill>
              </a:rPr>
              <a:t>Burnaby.ca </a:t>
            </a:r>
          </a:p>
          <a:p>
            <a:endParaRPr lang="en-US" sz="2400" dirty="0" smtClean="0">
              <a:solidFill>
                <a:srgbClr val="00B0F0"/>
              </a:solidFill>
            </a:endParaRPr>
          </a:p>
          <a:p>
            <a:r>
              <a:rPr lang="en-US" sz="2400" u="sng" dirty="0" smtClean="0">
                <a:solidFill>
                  <a:srgbClr val="00B0F0"/>
                </a:solidFill>
              </a:rPr>
              <a:t>CIA-the world </a:t>
            </a:r>
            <a:r>
              <a:rPr lang="en-US" sz="2400" u="sng" dirty="0" err="1" smtClean="0">
                <a:solidFill>
                  <a:srgbClr val="00B0F0"/>
                </a:solidFill>
              </a:rPr>
              <a:t>factbook</a:t>
            </a:r>
            <a:endParaRPr lang="en-US" sz="2400" u="sng" dirty="0" smtClean="0">
              <a:solidFill>
                <a:srgbClr val="00B0F0"/>
              </a:solidFill>
            </a:endParaRPr>
          </a:p>
          <a:p>
            <a:endParaRPr lang="en-US" sz="2400" u="sng" dirty="0" smtClean="0">
              <a:solidFill>
                <a:srgbClr val="00B0F0"/>
              </a:solidFill>
            </a:endParaRPr>
          </a:p>
          <a:p>
            <a:r>
              <a:rPr lang="en-US" sz="2400" u="sng" dirty="0" smtClean="0">
                <a:solidFill>
                  <a:srgbClr val="00B0F0"/>
                </a:solidFill>
              </a:rPr>
              <a:t>Thewaterproject.org </a:t>
            </a:r>
            <a:endParaRPr lang="en-US" u="sng" dirty="0">
              <a:solidFill>
                <a:srgbClr val="00B0F0"/>
              </a:solidFill>
            </a:endParaRPr>
          </a:p>
        </p:txBody>
      </p:sp>
      <p:pic>
        <p:nvPicPr>
          <p:cNvPr id="5" name="Picture 4" descr="images (1).jpg"/>
          <p:cNvPicPr>
            <a:picLocks noChangeAspect="1"/>
          </p:cNvPicPr>
          <p:nvPr/>
        </p:nvPicPr>
        <p:blipFill>
          <a:blip r:embed="rId2" cstate="print"/>
          <a:stretch>
            <a:fillRect/>
          </a:stretch>
        </p:blipFill>
        <p:spPr>
          <a:xfrm>
            <a:off x="5715000" y="2133600"/>
            <a:ext cx="2209800" cy="1892356"/>
          </a:xfrm>
          <a:prstGeom prst="rect">
            <a:avLst/>
          </a:prstGeom>
        </p:spPr>
      </p:pic>
      <p:sp>
        <p:nvSpPr>
          <p:cNvPr id="6" name="TextBox 5"/>
          <p:cNvSpPr txBox="1"/>
          <p:nvPr/>
        </p:nvSpPr>
        <p:spPr>
          <a:xfrm>
            <a:off x="5867400" y="2209800"/>
            <a:ext cx="1905000" cy="400110"/>
          </a:xfrm>
          <a:prstGeom prst="rect">
            <a:avLst/>
          </a:prstGeom>
          <a:noFill/>
        </p:spPr>
        <p:txBody>
          <a:bodyPr wrap="square" rtlCol="0">
            <a:spAutoFit/>
          </a:bodyPr>
          <a:lstStyle/>
          <a:p>
            <a:pPr algn="ctr"/>
            <a:r>
              <a:rPr lang="en-CA" sz="2000" dirty="0" smtClean="0">
                <a:solidFill>
                  <a:srgbClr val="FF0000"/>
                </a:solidFill>
              </a:rPr>
              <a:t>Did You Know?</a:t>
            </a:r>
            <a:endParaRPr lang="en-US" sz="2000" dirty="0">
              <a:solidFill>
                <a:srgbClr val="FF0000"/>
              </a:solidFill>
            </a:endParaRPr>
          </a:p>
        </p:txBody>
      </p:sp>
      <p:sp>
        <p:nvSpPr>
          <p:cNvPr id="7" name="TextBox 6"/>
          <p:cNvSpPr txBox="1"/>
          <p:nvPr/>
        </p:nvSpPr>
        <p:spPr>
          <a:xfrm>
            <a:off x="5867400" y="2667000"/>
            <a:ext cx="1828800" cy="1015663"/>
          </a:xfrm>
          <a:prstGeom prst="rect">
            <a:avLst/>
          </a:prstGeom>
          <a:noFill/>
        </p:spPr>
        <p:txBody>
          <a:bodyPr wrap="square" rtlCol="0">
            <a:spAutoFit/>
          </a:bodyPr>
          <a:lstStyle/>
          <a:p>
            <a:pPr algn="ctr"/>
            <a:r>
              <a:rPr lang="en-CA" sz="2000" dirty="0" smtClean="0">
                <a:solidFill>
                  <a:srgbClr val="FF0000"/>
                </a:solidFill>
              </a:rPr>
              <a:t>More people have a cell phone than a toilet</a:t>
            </a:r>
            <a:endParaRPr lang="en-US" sz="2000" dirty="0">
              <a:solidFill>
                <a:srgbClr val="FF0000"/>
              </a:solidFill>
            </a:endParaRPr>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19" presetClass="entr" presetSubtype="1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fmla="#ppt_w*sin(2.5*pi*$)">
                                          <p:val>
                                            <p:fltVal val="0"/>
                                          </p:val>
                                        </p:tav>
                                        <p:tav tm="100000">
                                          <p:val>
                                            <p:fltVal val="1"/>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childTnLst>
                                </p:cTn>
                              </p:par>
                              <p:par>
                                <p:cTn id="14" presetID="56" presetClass="entr" presetSubtype="0" fill="hold" grpId="0" nodeType="with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anim by="(-#ppt_w*2)" calcmode="lin" valueType="num">
                                      <p:cBhvr rctx="PPT">
                                        <p:cTn id="16" dur="500" autoRev="1" fill="hold">
                                          <p:stCondLst>
                                            <p:cond delay="0"/>
                                          </p:stCondLst>
                                        </p:cTn>
                                        <p:tgtEl>
                                          <p:spTgt spid="6"/>
                                        </p:tgtEl>
                                        <p:attrNameLst>
                                          <p:attrName>ppt_w</p:attrName>
                                        </p:attrNameLst>
                                      </p:cBhvr>
                                    </p:anim>
                                    <p:anim by="(#ppt_w*0.50)" calcmode="lin" valueType="num">
                                      <p:cBhvr>
                                        <p:cTn id="17" dur="500" decel="50000" autoRev="1" fill="hold">
                                          <p:stCondLst>
                                            <p:cond delay="0"/>
                                          </p:stCondLst>
                                        </p:cTn>
                                        <p:tgtEl>
                                          <p:spTgt spid="6"/>
                                        </p:tgtEl>
                                        <p:attrNameLst>
                                          <p:attrName>ppt_x</p:attrName>
                                        </p:attrNameLst>
                                      </p:cBhvr>
                                    </p:anim>
                                    <p:anim from="(-#ppt_h/2)" to="(#ppt_y)" calcmode="lin" valueType="num">
                                      <p:cBhvr>
                                        <p:cTn id="18" dur="1000" fill="hold">
                                          <p:stCondLst>
                                            <p:cond delay="0"/>
                                          </p:stCondLst>
                                        </p:cTn>
                                        <p:tgtEl>
                                          <p:spTgt spid="6"/>
                                        </p:tgtEl>
                                        <p:attrNameLst>
                                          <p:attrName>ppt_y</p:attrName>
                                        </p:attrNameLst>
                                      </p:cBhvr>
                                    </p:anim>
                                    <p:animRot by="21600000">
                                      <p:cBhvr>
                                        <p:cTn id="19" dur="1000" fill="hold">
                                          <p:stCondLst>
                                            <p:cond delay="0"/>
                                          </p:stCondLst>
                                        </p:cTn>
                                        <p:tgtEl>
                                          <p:spTgt spid="6"/>
                                        </p:tgtEl>
                                        <p:attrNameLst>
                                          <p:attrName>r</p:attrName>
                                        </p:attrNameLst>
                                      </p:cBhvr>
                                    </p:animRot>
                                  </p:childTnLst>
                                </p:cTn>
                              </p:par>
                              <p:par>
                                <p:cTn id="20" presetID="35"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2000"/>
                                        <p:tgtEl>
                                          <p:spTgt spid="4"/>
                                        </p:tgtEl>
                                      </p:cBhvr>
                                    </p:animEffect>
                                    <p:anim calcmode="lin" valueType="num">
                                      <p:cBhvr>
                                        <p:cTn id="23" dur="2000" fill="hold"/>
                                        <p:tgtEl>
                                          <p:spTgt spid="4"/>
                                        </p:tgtEl>
                                        <p:attrNameLst>
                                          <p:attrName>style.rotation</p:attrName>
                                        </p:attrNameLst>
                                      </p:cBhvr>
                                      <p:tavLst>
                                        <p:tav tm="0">
                                          <p:val>
                                            <p:fltVal val="720"/>
                                          </p:val>
                                        </p:tav>
                                        <p:tav tm="100000">
                                          <p:val>
                                            <p:fltVal val="0"/>
                                          </p:val>
                                        </p:tav>
                                      </p:tavLst>
                                    </p:anim>
                                    <p:anim calcmode="lin" valueType="num">
                                      <p:cBhvr>
                                        <p:cTn id="24" dur="2000" fill="hold"/>
                                        <p:tgtEl>
                                          <p:spTgt spid="4"/>
                                        </p:tgtEl>
                                        <p:attrNameLst>
                                          <p:attrName>ppt_h</p:attrName>
                                        </p:attrNameLst>
                                      </p:cBhvr>
                                      <p:tavLst>
                                        <p:tav tm="0">
                                          <p:val>
                                            <p:fltVal val="0"/>
                                          </p:val>
                                        </p:tav>
                                        <p:tav tm="100000">
                                          <p:val>
                                            <p:strVal val="#ppt_h"/>
                                          </p:val>
                                        </p:tav>
                                      </p:tavLst>
                                    </p:anim>
                                    <p:anim calcmode="lin" valueType="num">
                                      <p:cBhvr>
                                        <p:cTn id="25"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71613" y="97142"/>
            <a:ext cx="359394" cy="1015663"/>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endParaRPr lang="en-US" sz="60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6" name="TextBox 5"/>
          <p:cNvSpPr txBox="1"/>
          <p:nvPr/>
        </p:nvSpPr>
        <p:spPr>
          <a:xfrm>
            <a:off x="2590802" y="762000"/>
            <a:ext cx="3962400" cy="1323439"/>
          </a:xfrm>
          <a:prstGeom prst="rect">
            <a:avLst/>
          </a:prstGeom>
          <a:noFill/>
        </p:spPr>
        <p:txBody>
          <a:bodyPr wrap="square" rtlCol="0">
            <a:spAutoFit/>
          </a:bodyPr>
          <a:lstStyle/>
          <a:p>
            <a:pPr algn="ctr"/>
            <a:r>
              <a:rPr lang="en-CA" sz="2000" dirty="0" smtClean="0"/>
              <a:t>Thank you so much for watching our </a:t>
            </a:r>
            <a:r>
              <a:rPr lang="en-CA" sz="2000" u="sng" dirty="0" smtClean="0">
                <a:solidFill>
                  <a:srgbClr val="C00000"/>
                </a:solidFill>
              </a:rPr>
              <a:t>“</a:t>
            </a:r>
            <a:r>
              <a:rPr lang="en-CA" sz="2000" b="1" i="1" u="sng" dirty="0" smtClean="0">
                <a:solidFill>
                  <a:srgbClr val="FF0000"/>
                </a:solidFill>
              </a:rPr>
              <a:t>e</a:t>
            </a:r>
            <a:r>
              <a:rPr lang="en-CA" sz="2000" b="1" i="1" u="sng" dirty="0" smtClean="0">
                <a:solidFill>
                  <a:srgbClr val="C00000"/>
                </a:solidFill>
              </a:rPr>
              <a:t>p</a:t>
            </a:r>
            <a:r>
              <a:rPr lang="en-CA" sz="2000" b="1" i="1" u="sng" dirty="0" smtClean="0">
                <a:solidFill>
                  <a:srgbClr val="FF0000"/>
                </a:solidFill>
              </a:rPr>
              <a:t>i</a:t>
            </a:r>
            <a:r>
              <a:rPr lang="en-CA" sz="2000" b="1" i="1" u="sng" dirty="0" smtClean="0">
                <a:solidFill>
                  <a:srgbClr val="C00000"/>
                </a:solidFill>
              </a:rPr>
              <a:t>c</a:t>
            </a:r>
            <a:r>
              <a:rPr lang="en-CA" sz="2000" b="1" i="1" u="sng" dirty="0" smtClean="0">
                <a:solidFill>
                  <a:srgbClr val="FF0000"/>
                </a:solidFill>
              </a:rPr>
              <a:t>”</a:t>
            </a:r>
            <a:r>
              <a:rPr lang="en-CA" sz="2000" dirty="0" smtClean="0"/>
              <a:t> PowerPoint. If you liked this a lot you should really see our popplet version.</a:t>
            </a:r>
            <a:endParaRPr lang="en-CA" sz="2000" dirty="0"/>
          </a:p>
        </p:txBody>
      </p:sp>
      <p:sp>
        <p:nvSpPr>
          <p:cNvPr id="8" name="TextBox 7"/>
          <p:cNvSpPr txBox="1"/>
          <p:nvPr/>
        </p:nvSpPr>
        <p:spPr>
          <a:xfrm>
            <a:off x="76200" y="6019800"/>
            <a:ext cx="3810000" cy="400110"/>
          </a:xfrm>
          <a:prstGeom prst="rect">
            <a:avLst/>
          </a:prstGeom>
          <a:noFill/>
        </p:spPr>
        <p:txBody>
          <a:bodyPr wrap="square" rtlCol="0">
            <a:spAutoFit/>
          </a:bodyPr>
          <a:lstStyle/>
          <a:p>
            <a:r>
              <a:rPr lang="en-CA" sz="2000" dirty="0" smtClean="0"/>
              <a:t>COPYRIGHT Kevin, Jasper and </a:t>
            </a:r>
            <a:r>
              <a:rPr lang="en-CA" sz="2000" dirty="0"/>
              <a:t>C</a:t>
            </a:r>
            <a:r>
              <a:rPr lang="en-CA" sz="2000" dirty="0" smtClean="0"/>
              <a:t>hris</a:t>
            </a:r>
            <a:endParaRPr lang="en-CA" sz="2000" dirty="0"/>
          </a:p>
        </p:txBody>
      </p:sp>
      <p:sp>
        <p:nvSpPr>
          <p:cNvPr id="10" name="Rectangle 9"/>
          <p:cNvSpPr/>
          <p:nvPr/>
        </p:nvSpPr>
        <p:spPr>
          <a:xfrm>
            <a:off x="2228394" y="2780734"/>
            <a:ext cx="4616970" cy="1569660"/>
          </a:xfrm>
          <a:prstGeom prst="rect">
            <a:avLst/>
          </a:prstGeom>
          <a:noFill/>
        </p:spPr>
        <p:txBody>
          <a:bodyPr wrap="none" lIns="91440" tIns="45720" rIns="91440" bIns="45720">
            <a:spAutoFit/>
            <a:scene3d>
              <a:camera prst="orthographicFront"/>
              <a:lightRig rig="brightRoom" dir="t"/>
            </a:scene3d>
            <a:sp3d extrusionH="57150" contourW="6350" prstMaterial="plastic">
              <a:bevelT w="20320" h="20320" prst="slope"/>
              <a:contourClr>
                <a:schemeClr val="accent1">
                  <a:tint val="100000"/>
                  <a:shade val="100000"/>
                  <a:hueMod val="100000"/>
                  <a:satMod val="100000"/>
                </a:schemeClr>
              </a:contourClr>
            </a:sp3d>
          </a:bodyPr>
          <a:lstStyle/>
          <a:p>
            <a:pPr algn="ctr"/>
            <a:r>
              <a:rPr lang="en-US" sz="9600" b="1" cap="all" spc="0" dirty="0" smtClean="0">
                <a:ln/>
                <a:solidFill>
                  <a:schemeClr val="accent1"/>
                </a:solidFill>
                <a:effectLst>
                  <a:glow rad="228600">
                    <a:schemeClr val="accent1">
                      <a:satMod val="175000"/>
                      <a:alpha val="40000"/>
                    </a:schemeClr>
                  </a:glow>
                  <a:outerShdw blurRad="19685" dist="12700" dir="5400000" algn="tl" rotWithShape="0">
                    <a:schemeClr val="accent1">
                      <a:satMod val="130000"/>
                      <a:alpha val="60000"/>
                    </a:schemeClr>
                  </a:outerShdw>
                  <a:reflection blurRad="10000" stA="55000" endPos="48000" dist="500" dir="5400000" sy="-100000" algn="bl" rotWithShape="0"/>
                </a:effectLst>
              </a:rPr>
              <a:t>The end</a:t>
            </a:r>
            <a:endParaRPr lang="en-US" sz="9600" b="1" cap="all" spc="0" dirty="0">
              <a:ln/>
              <a:solidFill>
                <a:schemeClr val="accent1"/>
              </a:solidFill>
              <a:effectLst>
                <a:glow rad="228600">
                  <a:schemeClr val="accent1">
                    <a:satMod val="175000"/>
                    <a:alpha val="40000"/>
                  </a:schemeClr>
                </a:glow>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9" name="Rectangle 8"/>
          <p:cNvSpPr/>
          <p:nvPr/>
        </p:nvSpPr>
        <p:spPr>
          <a:xfrm>
            <a:off x="3324341" y="2087152"/>
            <a:ext cx="2574744" cy="1107996"/>
          </a:xfrm>
          <a:prstGeom prst="rect">
            <a:avLst/>
          </a:prstGeom>
          <a:noFill/>
        </p:spPr>
        <p:txBody>
          <a:bodyPr wrap="none" lIns="91440" tIns="45720" rIns="91440" bIns="45720">
            <a:spAutoFit/>
          </a:bodyPr>
          <a:lstStyle/>
          <a:p>
            <a:pPr algn="ctr"/>
            <a:r>
              <a:rPr lang="en-US" sz="66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Credits</a:t>
            </a:r>
            <a:endParaRPr lang="en-US" sz="66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 name="TextBox 10"/>
          <p:cNvSpPr txBox="1"/>
          <p:nvPr/>
        </p:nvSpPr>
        <p:spPr>
          <a:xfrm>
            <a:off x="78307" y="2234625"/>
            <a:ext cx="5105400" cy="584775"/>
          </a:xfrm>
          <a:prstGeom prst="rect">
            <a:avLst/>
          </a:prstGeom>
          <a:noFill/>
        </p:spPr>
        <p:txBody>
          <a:bodyPr wrap="square" rtlCol="0">
            <a:spAutoFit/>
          </a:bodyPr>
          <a:lstStyle/>
          <a:p>
            <a:r>
              <a:rPr lang="en-CA" sz="32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PowerPoint made by: Chris </a:t>
            </a:r>
            <a:endParaRPr lang="en-CA" sz="32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13" name="Rectangle 12"/>
          <p:cNvSpPr/>
          <p:nvPr/>
        </p:nvSpPr>
        <p:spPr>
          <a:xfrm>
            <a:off x="51534" y="3010028"/>
            <a:ext cx="5868914" cy="584775"/>
          </a:xfrm>
          <a:prstGeom prst="rect">
            <a:avLst/>
          </a:prstGeom>
          <a:noFill/>
        </p:spPr>
        <p:txBody>
          <a:bodyPr wrap="none" lIns="91440" tIns="45720" rIns="91440" bIns="45720">
            <a:spAutoFit/>
          </a:bodyPr>
          <a:lstStyle/>
          <a:p>
            <a:pPr algn="ctr"/>
            <a:r>
              <a:rPr lang="en-CA" sz="3200" b="1" cap="none" spc="0"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Popplet</a:t>
            </a:r>
            <a:r>
              <a:rPr lang="en-CA" sz="32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 made by: Kevin and Jasper</a:t>
            </a:r>
            <a:endParaRPr lang="en-CA" sz="32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14" name="Rectangle 13"/>
          <p:cNvSpPr/>
          <p:nvPr/>
        </p:nvSpPr>
        <p:spPr>
          <a:xfrm>
            <a:off x="140043" y="3764023"/>
            <a:ext cx="7925565" cy="584775"/>
          </a:xfrm>
          <a:prstGeom prst="rect">
            <a:avLst/>
          </a:prstGeom>
          <a:noFill/>
        </p:spPr>
        <p:txBody>
          <a:bodyPr wrap="square" lIns="91440" tIns="45720" rIns="91440" bIns="45720">
            <a:spAutoFit/>
          </a:bodyPr>
          <a:lstStyle/>
          <a:p>
            <a:r>
              <a:rPr lang="en-US" sz="32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Spee</a:t>
            </a:r>
            <a:r>
              <a:rPr lang="en-US" sz="32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ch made by: Kevin, Jasper and Chris </a:t>
            </a:r>
            <a:endParaRPr lang="en-US" sz="32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12" name="Rectangle 11"/>
          <p:cNvSpPr/>
          <p:nvPr/>
        </p:nvSpPr>
        <p:spPr>
          <a:xfrm>
            <a:off x="1066800" y="2743200"/>
            <a:ext cx="7118680" cy="1754326"/>
          </a:xfrm>
          <a:prstGeom prst="rect">
            <a:avLst/>
          </a:prstGeom>
          <a:noFill/>
        </p:spPr>
        <p:txBody>
          <a:bodyPr wrap="none" lIns="91440" tIns="45720" rIns="91440" bIns="45720">
            <a:spAutoFit/>
          </a:bodyPr>
          <a:lstStyle/>
          <a:p>
            <a:pPr algn="ctr"/>
            <a:r>
              <a:rPr lang="en-CA"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THANKS FOR WATCHING</a:t>
            </a:r>
          </a:p>
          <a:p>
            <a:pPr algn="ctr"/>
            <a:r>
              <a:rPr lang="en-CA" sz="5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FOLKS!!!!</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3" name="Rectangle 2"/>
          <p:cNvSpPr/>
          <p:nvPr/>
        </p:nvSpPr>
        <p:spPr>
          <a:xfrm>
            <a:off x="2348204" y="3045540"/>
            <a:ext cx="4204998"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And Good Bye</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 xmlns:p14="http://schemas.microsoft.com/office/powerpoint/2010/main" val="432584152"/>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2" nodeType="withEffect">
                                  <p:stCondLst>
                                    <p:cond delay="25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par>
                                <p:cTn id="12" presetID="35" presetClass="entr" presetSubtype="0" fill="hold" grpId="0" nodeType="with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2000"/>
                                        <p:tgtEl>
                                          <p:spTgt spid="6">
                                            <p:txEl>
                                              <p:pRg st="0" end="0"/>
                                            </p:txEl>
                                          </p:spTgt>
                                        </p:tgtEl>
                                      </p:cBhvr>
                                    </p:animEffect>
                                    <p:anim calcmode="lin" valueType="num">
                                      <p:cBhvr>
                                        <p:cTn id="15" dur="2000" fill="hold"/>
                                        <p:tgtEl>
                                          <p:spTgt spid="6">
                                            <p:txEl>
                                              <p:pRg st="0" end="0"/>
                                            </p:txEl>
                                          </p:spTgt>
                                        </p:tgtEl>
                                        <p:attrNameLst>
                                          <p:attrName>style.rotation</p:attrName>
                                        </p:attrNameLst>
                                      </p:cBhvr>
                                      <p:tavLst>
                                        <p:tav tm="0">
                                          <p:val>
                                            <p:fltVal val="720"/>
                                          </p:val>
                                        </p:tav>
                                        <p:tav tm="100000">
                                          <p:val>
                                            <p:fltVal val="0"/>
                                          </p:val>
                                        </p:tav>
                                      </p:tavLst>
                                    </p:anim>
                                    <p:anim calcmode="lin" valueType="num">
                                      <p:cBhvr>
                                        <p:cTn id="16" dur="2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17" dur="2000" fill="hold"/>
                                        <p:tgtEl>
                                          <p:spTgt spid="6">
                                            <p:txEl>
                                              <p:pRg st="0" end="0"/>
                                            </p:txEl>
                                          </p:spTgt>
                                        </p:tgtEl>
                                        <p:attrNameLst>
                                          <p:attrName>ppt_w</p:attrName>
                                        </p:attrNameLst>
                                      </p:cBhvr>
                                      <p:tavLst>
                                        <p:tav tm="0">
                                          <p:val>
                                            <p:fltVal val="0"/>
                                          </p:val>
                                        </p:tav>
                                        <p:tav tm="100000">
                                          <p:val>
                                            <p:strVal val="#ppt_w"/>
                                          </p:val>
                                        </p:tav>
                                      </p:tavLst>
                                    </p:anim>
                                  </p:childTnLst>
                                </p:cTn>
                              </p:par>
                              <p:par>
                                <p:cTn id="18" presetID="56" presetClass="entr" presetSubtype="0" fill="hold" grpId="0" nodeType="with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by="(-#ppt_w*2)" calcmode="lin" valueType="num">
                                      <p:cBhvr rctx="PPT">
                                        <p:cTn id="20" dur="500" autoRev="1" fill="hold">
                                          <p:stCondLst>
                                            <p:cond delay="0"/>
                                          </p:stCondLst>
                                        </p:cTn>
                                        <p:tgtEl>
                                          <p:spTgt spid="10"/>
                                        </p:tgtEl>
                                        <p:attrNameLst>
                                          <p:attrName>ppt_w</p:attrName>
                                        </p:attrNameLst>
                                      </p:cBhvr>
                                    </p:anim>
                                    <p:anim by="(#ppt_w*0.50)" calcmode="lin" valueType="num">
                                      <p:cBhvr>
                                        <p:cTn id="21" dur="500" decel="50000" autoRev="1" fill="hold">
                                          <p:stCondLst>
                                            <p:cond delay="0"/>
                                          </p:stCondLst>
                                        </p:cTn>
                                        <p:tgtEl>
                                          <p:spTgt spid="10"/>
                                        </p:tgtEl>
                                        <p:attrNameLst>
                                          <p:attrName>ppt_x</p:attrName>
                                        </p:attrNameLst>
                                      </p:cBhvr>
                                    </p:anim>
                                    <p:anim from="(-#ppt_h/2)" to="(#ppt_y)" calcmode="lin" valueType="num">
                                      <p:cBhvr>
                                        <p:cTn id="22" dur="1000" fill="hold">
                                          <p:stCondLst>
                                            <p:cond delay="0"/>
                                          </p:stCondLst>
                                        </p:cTn>
                                        <p:tgtEl>
                                          <p:spTgt spid="10"/>
                                        </p:tgtEl>
                                        <p:attrNameLst>
                                          <p:attrName>ppt_y</p:attrName>
                                        </p:attrNameLst>
                                      </p:cBhvr>
                                    </p:anim>
                                    <p:animRot by="21600000">
                                      <p:cBhvr>
                                        <p:cTn id="23" dur="1000" fill="hold">
                                          <p:stCondLst>
                                            <p:cond delay="0"/>
                                          </p:stCondLst>
                                        </p:cTn>
                                        <p:tgtEl>
                                          <p:spTgt spid="10"/>
                                        </p:tgtEl>
                                        <p:attrNameLst>
                                          <p:attrName>r</p:attrName>
                                        </p:attrNameLst>
                                      </p:cBhvr>
                                    </p:animRot>
                                  </p:childTnLst>
                                </p:cTn>
                              </p:par>
                            </p:childTnLst>
                          </p:cTn>
                        </p:par>
                        <p:par>
                          <p:cTn id="24" fill="hold">
                            <p:stCondLst>
                              <p:cond delay="2150"/>
                            </p:stCondLst>
                            <p:childTnLst>
                              <p:par>
                                <p:cTn id="25" presetID="56" presetClass="path" presetSubtype="0" accel="50000" decel="50000" fill="hold" nodeType="afterEffect">
                                  <p:stCondLst>
                                    <p:cond delay="0"/>
                                  </p:stCondLst>
                                  <p:iterate type="lt">
                                    <p:tmPct val="0"/>
                                  </p:iterate>
                                  <p:childTnLst>
                                    <p:animMotion origin="layout" path="M 0 0 L 0.25 -0.25 E" pathEditMode="relative" ptsTypes="">
                                      <p:cBhvr>
                                        <p:cTn id="26" dur="2000" fill="hold"/>
                                        <p:tgtEl>
                                          <p:spTgt spid="8">
                                            <p:txEl>
                                              <p:pRg st="0" end="0"/>
                                            </p:txEl>
                                          </p:spTgt>
                                        </p:tgtEl>
                                        <p:attrNameLst>
                                          <p:attrName>ppt_x</p:attrName>
                                          <p:attrName>ppt_y</p:attrName>
                                        </p:attrNameLst>
                                      </p:cBhvr>
                                    </p:animMotion>
                                  </p:childTnLst>
                                </p:cTn>
                              </p:par>
                            </p:childTnLst>
                          </p:cTn>
                        </p:par>
                        <p:par>
                          <p:cTn id="27" fill="hold">
                            <p:stCondLst>
                              <p:cond delay="4150"/>
                            </p:stCondLst>
                            <p:childTnLst>
                              <p:par>
                                <p:cTn id="28" presetID="31" presetClass="exit" presetSubtype="0" fill="hold" grpId="1" nodeType="afterEffect">
                                  <p:stCondLst>
                                    <p:cond delay="0"/>
                                  </p:stCondLst>
                                  <p:childTnLst>
                                    <p:anim calcmode="lin" valueType="num">
                                      <p:cBhvr>
                                        <p:cTn id="29" dur="1000"/>
                                        <p:tgtEl>
                                          <p:spTgt spid="6">
                                            <p:txEl>
                                              <p:pRg st="0" end="0"/>
                                            </p:txEl>
                                          </p:spTgt>
                                        </p:tgtEl>
                                        <p:attrNameLst>
                                          <p:attrName>ppt_w</p:attrName>
                                        </p:attrNameLst>
                                      </p:cBhvr>
                                      <p:tavLst>
                                        <p:tav tm="0">
                                          <p:val>
                                            <p:strVal val="ppt_w"/>
                                          </p:val>
                                        </p:tav>
                                        <p:tav tm="100000">
                                          <p:val>
                                            <p:fltVal val="0"/>
                                          </p:val>
                                        </p:tav>
                                      </p:tavLst>
                                    </p:anim>
                                    <p:anim calcmode="lin" valueType="num">
                                      <p:cBhvr>
                                        <p:cTn id="30" dur="1000"/>
                                        <p:tgtEl>
                                          <p:spTgt spid="6">
                                            <p:txEl>
                                              <p:pRg st="0" end="0"/>
                                            </p:txEl>
                                          </p:spTgt>
                                        </p:tgtEl>
                                        <p:attrNameLst>
                                          <p:attrName>ppt_h</p:attrName>
                                        </p:attrNameLst>
                                      </p:cBhvr>
                                      <p:tavLst>
                                        <p:tav tm="0">
                                          <p:val>
                                            <p:strVal val="ppt_h"/>
                                          </p:val>
                                        </p:tav>
                                        <p:tav tm="100000">
                                          <p:val>
                                            <p:fltVal val="0"/>
                                          </p:val>
                                        </p:tav>
                                      </p:tavLst>
                                    </p:anim>
                                    <p:anim calcmode="lin" valueType="num">
                                      <p:cBhvr>
                                        <p:cTn id="31" dur="1000"/>
                                        <p:tgtEl>
                                          <p:spTgt spid="6">
                                            <p:txEl>
                                              <p:pRg st="0" end="0"/>
                                            </p:txEl>
                                          </p:spTgt>
                                        </p:tgtEl>
                                        <p:attrNameLst>
                                          <p:attrName>style.rotation</p:attrName>
                                        </p:attrNameLst>
                                      </p:cBhvr>
                                      <p:tavLst>
                                        <p:tav tm="0">
                                          <p:val>
                                            <p:fltVal val="0"/>
                                          </p:val>
                                        </p:tav>
                                        <p:tav tm="100000">
                                          <p:val>
                                            <p:fltVal val="90"/>
                                          </p:val>
                                        </p:tav>
                                      </p:tavLst>
                                    </p:anim>
                                    <p:animEffect transition="out" filter="fade">
                                      <p:cBhvr>
                                        <p:cTn id="32" dur="1000"/>
                                        <p:tgtEl>
                                          <p:spTgt spid="6">
                                            <p:txEl>
                                              <p:pRg st="0" end="0"/>
                                            </p:txEl>
                                          </p:spTgt>
                                        </p:tgtEl>
                                      </p:cBhvr>
                                    </p:animEffect>
                                    <p:set>
                                      <p:cBhvr>
                                        <p:cTn id="33" dur="1" fill="hold">
                                          <p:stCondLst>
                                            <p:cond delay="999"/>
                                          </p:stCondLst>
                                        </p:cTn>
                                        <p:tgtEl>
                                          <p:spTgt spid="6">
                                            <p:txEl>
                                              <p:pRg st="0" end="0"/>
                                            </p:txEl>
                                          </p:spTgt>
                                        </p:tgtEl>
                                        <p:attrNameLst>
                                          <p:attrName>style.visibility</p:attrName>
                                        </p:attrNameLst>
                                      </p:cBhvr>
                                      <p:to>
                                        <p:strVal val="hidden"/>
                                      </p:to>
                                    </p:set>
                                  </p:childTnLst>
                                </p:cTn>
                              </p:par>
                            </p:childTnLst>
                          </p:cTn>
                        </p:par>
                        <p:par>
                          <p:cTn id="34" fill="hold">
                            <p:stCondLst>
                              <p:cond delay="5150"/>
                            </p:stCondLst>
                            <p:childTnLst>
                              <p:par>
                                <p:cTn id="35" presetID="41" presetClass="exit" presetSubtype="0" fill="hold" nodeType="afterEffect">
                                  <p:stCondLst>
                                    <p:cond delay="0"/>
                                  </p:stCondLst>
                                  <p:iterate type="lt">
                                    <p:tmPct val="10000"/>
                                  </p:iterate>
                                  <p:childTnLst>
                                    <p:anim calcmode="lin" valueType="num">
                                      <p:cBhvr>
                                        <p:cTn id="36" dur="500"/>
                                        <p:tgtEl>
                                          <p:spTgt spid="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7" dur="500"/>
                                        <p:tgtEl>
                                          <p:spTgt spid="8">
                                            <p:txEl>
                                              <p:pRg st="0" end="0"/>
                                            </p:txEl>
                                          </p:spTgt>
                                        </p:tgtEl>
                                        <p:attrNameLst>
                                          <p:attrName>ppt_y</p:attrName>
                                        </p:attrNameLst>
                                      </p:cBhvr>
                                      <p:tavLst>
                                        <p:tav tm="0">
                                          <p:val>
                                            <p:strVal val="ppt_y"/>
                                          </p:val>
                                        </p:tav>
                                        <p:tav tm="100000">
                                          <p:val>
                                            <p:strVal val="ppt_y"/>
                                          </p:val>
                                        </p:tav>
                                      </p:tavLst>
                                    </p:anim>
                                    <p:anim calcmode="lin" valueType="num">
                                      <p:cBhvr>
                                        <p:cTn id="38" dur="500"/>
                                        <p:tgtEl>
                                          <p:spTgt spid="8">
                                            <p:txEl>
                                              <p:pRg st="0" end="0"/>
                                            </p:txEl>
                                          </p:spTgt>
                                        </p:tgtEl>
                                        <p:attrNameLst>
                                          <p:attrName>ppt_h</p:attrName>
                                        </p:attrNameLst>
                                      </p:cBhvr>
                                      <p:tavLst>
                                        <p:tav tm="0">
                                          <p:val>
                                            <p:strVal val="ppt_h"/>
                                          </p:val>
                                        </p:tav>
                                        <p:tav tm="50000">
                                          <p:val>
                                            <p:strVal val="ppt_h+.01"/>
                                          </p:val>
                                        </p:tav>
                                        <p:tav tm="100000">
                                          <p:val>
                                            <p:strVal val="ppt_h/10"/>
                                          </p:val>
                                        </p:tav>
                                      </p:tavLst>
                                    </p:anim>
                                    <p:anim calcmode="lin" valueType="num">
                                      <p:cBhvr>
                                        <p:cTn id="39" dur="500"/>
                                        <p:tgtEl>
                                          <p:spTgt spid="8">
                                            <p:txEl>
                                              <p:pRg st="0" end="0"/>
                                            </p:txEl>
                                          </p:spTgt>
                                        </p:tgtEl>
                                        <p:attrNameLst>
                                          <p:attrName>ppt_w</p:attrName>
                                        </p:attrNameLst>
                                      </p:cBhvr>
                                      <p:tavLst>
                                        <p:tav tm="0">
                                          <p:val>
                                            <p:strVal val="ppt_w"/>
                                          </p:val>
                                        </p:tav>
                                        <p:tav tm="50000">
                                          <p:val>
                                            <p:strVal val="ppt_w+.01"/>
                                          </p:val>
                                        </p:tav>
                                        <p:tav tm="100000">
                                          <p:val>
                                            <p:strVal val="ppt_w/10"/>
                                          </p:val>
                                        </p:tav>
                                      </p:tavLst>
                                    </p:anim>
                                    <p:animEffect transition="out" filter="fade">
                                      <p:cBhvr>
                                        <p:cTn id="40" dur="500" tmFilter="0,0; .5, 0; 1, 1"/>
                                        <p:tgtEl>
                                          <p:spTgt spid="8">
                                            <p:txEl>
                                              <p:pRg st="0" end="0"/>
                                            </p:txEl>
                                          </p:spTgt>
                                        </p:tgtEl>
                                      </p:cBhvr>
                                    </p:animEffect>
                                    <p:set>
                                      <p:cBhvr>
                                        <p:cTn id="41" dur="1" fill="hold">
                                          <p:stCondLst>
                                            <p:cond delay="499"/>
                                          </p:stCondLst>
                                        </p:cTn>
                                        <p:tgtEl>
                                          <p:spTgt spid="8">
                                            <p:txEl>
                                              <p:pRg st="0" end="0"/>
                                            </p:txEl>
                                          </p:spTgt>
                                        </p:tgtEl>
                                        <p:attrNameLst>
                                          <p:attrName>style.visibility</p:attrName>
                                        </p:attrNameLst>
                                      </p:cBhvr>
                                      <p:to>
                                        <p:strVal val="hidden"/>
                                      </p:to>
                                    </p:set>
                                  </p:childTnLst>
                                </p:cTn>
                              </p:par>
                            </p:childTnLst>
                          </p:cTn>
                        </p:par>
                        <p:par>
                          <p:cTn id="42" fill="hold">
                            <p:stCondLst>
                              <p:cond delay="7050"/>
                            </p:stCondLst>
                            <p:childTnLst>
                              <p:par>
                                <p:cTn id="43" presetID="56" presetClass="exit" presetSubtype="0" fill="hold" grpId="1" nodeType="afterEffect">
                                  <p:stCondLst>
                                    <p:cond delay="0"/>
                                  </p:stCondLst>
                                  <p:iterate type="lt">
                                    <p:tmPct val="10000"/>
                                  </p:iterate>
                                  <p:childTnLst>
                                    <p:anim from="(ppt_w)" to="(-ppt_w*2)" calcmode="lin" valueType="num">
                                      <p:cBhvr rctx="PPT">
                                        <p:cTn id="44" dur="500" autoRev="1">
                                          <p:stCondLst>
                                            <p:cond delay="0"/>
                                          </p:stCondLst>
                                        </p:cTn>
                                        <p:tgtEl>
                                          <p:spTgt spid="10"/>
                                        </p:tgtEl>
                                        <p:attrNameLst>
                                          <p:attrName>ppt_w</p:attrName>
                                        </p:attrNameLst>
                                      </p:cBhvr>
                                    </p:anim>
                                    <p:anim by="(ppt_w*0.50)" calcmode="lin" valueType="num">
                                      <p:cBhvr>
                                        <p:cTn id="45" dur="500" decel="50000" autoRev="1">
                                          <p:stCondLst>
                                            <p:cond delay="0"/>
                                          </p:stCondLst>
                                        </p:cTn>
                                        <p:tgtEl>
                                          <p:spTgt spid="10"/>
                                        </p:tgtEl>
                                        <p:attrNameLst>
                                          <p:attrName>ppt_x</p:attrName>
                                        </p:attrNameLst>
                                      </p:cBhvr>
                                    </p:anim>
                                    <p:anim from="(ppt_y)" to="(1+ppt_h/2)" calcmode="lin" valueType="num">
                                      <p:cBhvr>
                                        <p:cTn id="46" dur="1000">
                                          <p:stCondLst>
                                            <p:cond delay="0"/>
                                          </p:stCondLst>
                                        </p:cTn>
                                        <p:tgtEl>
                                          <p:spTgt spid="10"/>
                                        </p:tgtEl>
                                        <p:attrNameLst>
                                          <p:attrName>ppt_y</p:attrName>
                                        </p:attrNameLst>
                                      </p:cBhvr>
                                    </p:anim>
                                    <p:animRot by="21600000">
                                      <p:cBhvr>
                                        <p:cTn id="47" dur="1000">
                                          <p:stCondLst>
                                            <p:cond delay="0"/>
                                          </p:stCondLst>
                                        </p:cTn>
                                        <p:tgtEl>
                                          <p:spTgt spid="10"/>
                                        </p:tgtEl>
                                        <p:attrNameLst>
                                          <p:attrName>r</p:attrName>
                                        </p:attrNameLst>
                                      </p:cBhvr>
                                    </p:animRot>
                                    <p:set>
                                      <p:cBhvr>
                                        <p:cTn id="48" dur="1" fill="hold">
                                          <p:stCondLst>
                                            <p:cond delay="999"/>
                                          </p:stCondLst>
                                        </p:cTn>
                                        <p:tgtEl>
                                          <p:spTgt spid="10"/>
                                        </p:tgtEl>
                                        <p:attrNameLst>
                                          <p:attrName>style.visibility</p:attrName>
                                        </p:attrNameLst>
                                      </p:cBhvr>
                                      <p:to>
                                        <p:strVal val="hidden"/>
                                      </p:to>
                                    </p:set>
                                  </p:childTnLst>
                                </p:cTn>
                              </p:par>
                            </p:childTnLst>
                          </p:cTn>
                        </p:par>
                        <p:par>
                          <p:cTn id="49" fill="hold">
                            <p:stCondLst>
                              <p:cond delay="8550"/>
                            </p:stCondLst>
                            <p:childTnLst>
                              <p:par>
                                <p:cTn id="50" presetID="56" presetClass="entr" presetSubtype="0" fill="hold" grpId="0" nodeType="afterEffect">
                                  <p:stCondLst>
                                    <p:cond delay="0"/>
                                  </p:stCondLst>
                                  <p:iterate type="lt">
                                    <p:tmPct val="10000"/>
                                  </p:iterate>
                                  <p:childTnLst>
                                    <p:set>
                                      <p:cBhvr>
                                        <p:cTn id="51" dur="1" fill="hold">
                                          <p:stCondLst>
                                            <p:cond delay="0"/>
                                          </p:stCondLst>
                                        </p:cTn>
                                        <p:tgtEl>
                                          <p:spTgt spid="9"/>
                                        </p:tgtEl>
                                        <p:attrNameLst>
                                          <p:attrName>style.visibility</p:attrName>
                                        </p:attrNameLst>
                                      </p:cBhvr>
                                      <p:to>
                                        <p:strVal val="visible"/>
                                      </p:to>
                                    </p:set>
                                    <p:anim by="(-#ppt_w*2)" calcmode="lin" valueType="num">
                                      <p:cBhvr rctx="PPT">
                                        <p:cTn id="52" dur="500" autoRev="1" fill="hold">
                                          <p:stCondLst>
                                            <p:cond delay="0"/>
                                          </p:stCondLst>
                                        </p:cTn>
                                        <p:tgtEl>
                                          <p:spTgt spid="9"/>
                                        </p:tgtEl>
                                        <p:attrNameLst>
                                          <p:attrName>ppt_w</p:attrName>
                                        </p:attrNameLst>
                                      </p:cBhvr>
                                    </p:anim>
                                    <p:anim by="(#ppt_w*0.50)" calcmode="lin" valueType="num">
                                      <p:cBhvr>
                                        <p:cTn id="53" dur="500" decel="50000" autoRev="1" fill="hold">
                                          <p:stCondLst>
                                            <p:cond delay="0"/>
                                          </p:stCondLst>
                                        </p:cTn>
                                        <p:tgtEl>
                                          <p:spTgt spid="9"/>
                                        </p:tgtEl>
                                        <p:attrNameLst>
                                          <p:attrName>ppt_x</p:attrName>
                                        </p:attrNameLst>
                                      </p:cBhvr>
                                    </p:anim>
                                    <p:anim from="(-#ppt_h/2)" to="(#ppt_y)" calcmode="lin" valueType="num">
                                      <p:cBhvr>
                                        <p:cTn id="54" dur="1000" fill="hold">
                                          <p:stCondLst>
                                            <p:cond delay="0"/>
                                          </p:stCondLst>
                                        </p:cTn>
                                        <p:tgtEl>
                                          <p:spTgt spid="9"/>
                                        </p:tgtEl>
                                        <p:attrNameLst>
                                          <p:attrName>ppt_y</p:attrName>
                                        </p:attrNameLst>
                                      </p:cBhvr>
                                    </p:anim>
                                    <p:animRot by="21600000">
                                      <p:cBhvr>
                                        <p:cTn id="55" dur="1000" fill="hold">
                                          <p:stCondLst>
                                            <p:cond delay="0"/>
                                          </p:stCondLst>
                                        </p:cTn>
                                        <p:tgtEl>
                                          <p:spTgt spid="9"/>
                                        </p:tgtEl>
                                        <p:attrNameLst>
                                          <p:attrName>r</p:attrName>
                                        </p:attrNameLst>
                                      </p:cBhvr>
                                    </p:animRot>
                                  </p:childTnLst>
                                </p:cTn>
                              </p:par>
                            </p:childTnLst>
                          </p:cTn>
                        </p:par>
                        <p:par>
                          <p:cTn id="56" fill="hold">
                            <p:stCondLst>
                              <p:cond delay="10150"/>
                            </p:stCondLst>
                            <p:childTnLst>
                              <p:par>
                                <p:cTn id="57" presetID="35" presetClass="path" presetSubtype="0" accel="50000" decel="50000" fill="hold" grpId="1" nodeType="afterEffect">
                                  <p:stCondLst>
                                    <p:cond delay="0"/>
                                  </p:stCondLst>
                                  <p:iterate type="lt">
                                    <p:tmPct val="0"/>
                                  </p:iterate>
                                  <p:childTnLst>
                                    <p:animMotion origin="layout" path="M -2.77778E-7 4.81481E-6 L -0.37101 -0.26297 " pathEditMode="relative" rAng="0" ptsTypes="AA">
                                      <p:cBhvr>
                                        <p:cTn id="58" dur="2000" fill="hold"/>
                                        <p:tgtEl>
                                          <p:spTgt spid="9"/>
                                        </p:tgtEl>
                                        <p:attrNameLst>
                                          <p:attrName>ppt_x</p:attrName>
                                          <p:attrName>ppt_y</p:attrName>
                                        </p:attrNameLst>
                                      </p:cBhvr>
                                      <p:rCtr x="-18559" y="-13148"/>
                                    </p:animMotion>
                                  </p:childTnLst>
                                </p:cTn>
                              </p:par>
                            </p:childTnLst>
                          </p:cTn>
                        </p:par>
                        <p:par>
                          <p:cTn id="59" fill="hold">
                            <p:stCondLst>
                              <p:cond delay="1215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11"/>
                                        </p:tgtEl>
                                        <p:attrNameLst>
                                          <p:attrName>style.visibility</p:attrName>
                                        </p:attrNameLst>
                                      </p:cBhvr>
                                      <p:to>
                                        <p:strVal val="visible"/>
                                      </p:to>
                                    </p:set>
                                    <p:anim calcmode="lin" valueType="num">
                                      <p:cBhvr>
                                        <p:cTn id="62"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11"/>
                                        </p:tgtEl>
                                        <p:attrNameLst>
                                          <p:attrName>ppt_y</p:attrName>
                                        </p:attrNameLst>
                                      </p:cBhvr>
                                      <p:tavLst>
                                        <p:tav tm="0">
                                          <p:val>
                                            <p:strVal val="#ppt_y"/>
                                          </p:val>
                                        </p:tav>
                                        <p:tav tm="100000">
                                          <p:val>
                                            <p:strVal val="#ppt_y"/>
                                          </p:val>
                                        </p:tav>
                                      </p:tavLst>
                                    </p:anim>
                                    <p:anim calcmode="lin" valueType="num">
                                      <p:cBhvr>
                                        <p:cTn id="64"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11"/>
                                        </p:tgtEl>
                                      </p:cBhvr>
                                    </p:animEffect>
                                  </p:childTnLst>
                                </p:cTn>
                              </p:par>
                            </p:childTnLst>
                          </p:cTn>
                        </p:par>
                        <p:par>
                          <p:cTn id="67" fill="hold">
                            <p:stCondLst>
                              <p:cond delay="13700"/>
                            </p:stCondLst>
                            <p:childTnLst>
                              <p:par>
                                <p:cTn id="68" presetID="41" presetClass="entr" presetSubtype="0" fill="hold" nodeType="afterEffect">
                                  <p:stCondLst>
                                    <p:cond delay="0"/>
                                  </p:stCondLst>
                                  <p:iterate type="lt">
                                    <p:tmPct val="10000"/>
                                  </p:iterate>
                                  <p:childTnLst>
                                    <p:set>
                                      <p:cBhvr>
                                        <p:cTn id="69" dur="1" fill="hold">
                                          <p:stCondLst>
                                            <p:cond delay="0"/>
                                          </p:stCondLst>
                                        </p:cTn>
                                        <p:tgtEl>
                                          <p:spTgt spid="13">
                                            <p:txEl>
                                              <p:pRg st="0" end="0"/>
                                            </p:txEl>
                                          </p:spTgt>
                                        </p:tgtEl>
                                        <p:attrNameLst>
                                          <p:attrName>style.visibility</p:attrName>
                                        </p:attrNameLst>
                                      </p:cBhvr>
                                      <p:to>
                                        <p:strVal val="visible"/>
                                      </p:to>
                                    </p:set>
                                    <p:anim calcmode="lin" valueType="num">
                                      <p:cBhvr>
                                        <p:cTn id="70" dur="500" fill="hold"/>
                                        <p:tgtEl>
                                          <p:spTgt spid="1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13">
                                            <p:txEl>
                                              <p:pRg st="0" end="0"/>
                                            </p:txEl>
                                          </p:spTgt>
                                        </p:tgtEl>
                                        <p:attrNameLst>
                                          <p:attrName>ppt_y</p:attrName>
                                        </p:attrNameLst>
                                      </p:cBhvr>
                                      <p:tavLst>
                                        <p:tav tm="0">
                                          <p:val>
                                            <p:strVal val="#ppt_y"/>
                                          </p:val>
                                        </p:tav>
                                        <p:tav tm="100000">
                                          <p:val>
                                            <p:strVal val="#ppt_y"/>
                                          </p:val>
                                        </p:tav>
                                      </p:tavLst>
                                    </p:anim>
                                    <p:anim calcmode="lin" valueType="num">
                                      <p:cBhvr>
                                        <p:cTn id="72" dur="500" fill="hold"/>
                                        <p:tgtEl>
                                          <p:spTgt spid="1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1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13">
                                            <p:txEl>
                                              <p:pRg st="0" end="0"/>
                                            </p:txEl>
                                          </p:spTgt>
                                        </p:tgtEl>
                                      </p:cBhvr>
                                    </p:animEffect>
                                  </p:childTnLst>
                                </p:cTn>
                              </p:par>
                            </p:childTnLst>
                          </p:cTn>
                        </p:par>
                        <p:par>
                          <p:cTn id="75" fill="hold">
                            <p:stCondLst>
                              <p:cond delay="15550"/>
                            </p:stCondLst>
                            <p:childTnLst>
                              <p:par>
                                <p:cTn id="76" presetID="41" presetClass="entr" presetSubtype="0" fill="hold" nodeType="afterEffect">
                                  <p:stCondLst>
                                    <p:cond delay="0"/>
                                  </p:stCondLst>
                                  <p:iterate type="lt">
                                    <p:tmPct val="10000"/>
                                  </p:iterate>
                                  <p:childTnLst>
                                    <p:set>
                                      <p:cBhvr>
                                        <p:cTn id="77" dur="1" fill="hold">
                                          <p:stCondLst>
                                            <p:cond delay="0"/>
                                          </p:stCondLst>
                                        </p:cTn>
                                        <p:tgtEl>
                                          <p:spTgt spid="14">
                                            <p:txEl>
                                              <p:pRg st="0" end="0"/>
                                            </p:txEl>
                                          </p:spTgt>
                                        </p:tgtEl>
                                        <p:attrNameLst>
                                          <p:attrName>style.visibility</p:attrName>
                                        </p:attrNameLst>
                                      </p:cBhvr>
                                      <p:to>
                                        <p:strVal val="visible"/>
                                      </p:to>
                                    </p:set>
                                    <p:anim calcmode="lin" valueType="num">
                                      <p:cBhvr>
                                        <p:cTn id="78" dur="500" fill="hold"/>
                                        <p:tgtEl>
                                          <p:spTgt spid="1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14">
                                            <p:txEl>
                                              <p:pRg st="0" end="0"/>
                                            </p:txEl>
                                          </p:spTgt>
                                        </p:tgtEl>
                                        <p:attrNameLst>
                                          <p:attrName>ppt_y</p:attrName>
                                        </p:attrNameLst>
                                      </p:cBhvr>
                                      <p:tavLst>
                                        <p:tav tm="0">
                                          <p:val>
                                            <p:strVal val="#ppt_y"/>
                                          </p:val>
                                        </p:tav>
                                        <p:tav tm="100000">
                                          <p:val>
                                            <p:strVal val="#ppt_y"/>
                                          </p:val>
                                        </p:tav>
                                      </p:tavLst>
                                    </p:anim>
                                    <p:anim calcmode="lin" valueType="num">
                                      <p:cBhvr>
                                        <p:cTn id="80" dur="500" fill="hold"/>
                                        <p:tgtEl>
                                          <p:spTgt spid="1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1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14">
                                            <p:txEl>
                                              <p:pRg st="0" end="0"/>
                                            </p:txEl>
                                          </p:spTgt>
                                        </p:tgtEl>
                                      </p:cBhvr>
                                    </p:animEffect>
                                  </p:childTnLst>
                                </p:cTn>
                              </p:par>
                            </p:childTnLst>
                          </p:cTn>
                        </p:par>
                        <p:par>
                          <p:cTn id="83" fill="hold">
                            <p:stCondLst>
                              <p:cond delay="17650"/>
                            </p:stCondLst>
                            <p:childTnLst>
                              <p:par>
                                <p:cTn id="84" presetID="56" presetClass="exit" presetSubtype="0" fill="hold" grpId="2" nodeType="afterEffect">
                                  <p:stCondLst>
                                    <p:cond delay="0"/>
                                  </p:stCondLst>
                                  <p:iterate type="lt">
                                    <p:tmPct val="10000"/>
                                  </p:iterate>
                                  <p:childTnLst>
                                    <p:anim from="(ppt_w)" to="(-ppt_w*2)" calcmode="lin" valueType="num">
                                      <p:cBhvr rctx="PPT">
                                        <p:cTn id="85" dur="500" autoRev="1">
                                          <p:stCondLst>
                                            <p:cond delay="0"/>
                                          </p:stCondLst>
                                        </p:cTn>
                                        <p:tgtEl>
                                          <p:spTgt spid="9"/>
                                        </p:tgtEl>
                                        <p:attrNameLst>
                                          <p:attrName>ppt_w</p:attrName>
                                        </p:attrNameLst>
                                      </p:cBhvr>
                                    </p:anim>
                                    <p:anim by="(ppt_w*0.50)" calcmode="lin" valueType="num">
                                      <p:cBhvr>
                                        <p:cTn id="86" dur="500" decel="50000" autoRev="1">
                                          <p:stCondLst>
                                            <p:cond delay="0"/>
                                          </p:stCondLst>
                                        </p:cTn>
                                        <p:tgtEl>
                                          <p:spTgt spid="9"/>
                                        </p:tgtEl>
                                        <p:attrNameLst>
                                          <p:attrName>ppt_x</p:attrName>
                                        </p:attrNameLst>
                                      </p:cBhvr>
                                    </p:anim>
                                    <p:anim from="(ppt_y)" to="(1+ppt_h/2)" calcmode="lin" valueType="num">
                                      <p:cBhvr>
                                        <p:cTn id="87" dur="1000">
                                          <p:stCondLst>
                                            <p:cond delay="0"/>
                                          </p:stCondLst>
                                        </p:cTn>
                                        <p:tgtEl>
                                          <p:spTgt spid="9"/>
                                        </p:tgtEl>
                                        <p:attrNameLst>
                                          <p:attrName>ppt_y</p:attrName>
                                        </p:attrNameLst>
                                      </p:cBhvr>
                                    </p:anim>
                                    <p:animRot by="21600000">
                                      <p:cBhvr>
                                        <p:cTn id="88" dur="1000">
                                          <p:stCondLst>
                                            <p:cond delay="0"/>
                                          </p:stCondLst>
                                        </p:cTn>
                                        <p:tgtEl>
                                          <p:spTgt spid="9"/>
                                        </p:tgtEl>
                                        <p:attrNameLst>
                                          <p:attrName>r</p:attrName>
                                        </p:attrNameLst>
                                      </p:cBhvr>
                                    </p:animRot>
                                    <p:set>
                                      <p:cBhvr>
                                        <p:cTn id="89" dur="1" fill="hold">
                                          <p:stCondLst>
                                            <p:cond delay="999"/>
                                          </p:stCondLst>
                                        </p:cTn>
                                        <p:tgtEl>
                                          <p:spTgt spid="9"/>
                                        </p:tgtEl>
                                        <p:attrNameLst>
                                          <p:attrName>style.visibility</p:attrName>
                                        </p:attrNameLst>
                                      </p:cBhvr>
                                      <p:to>
                                        <p:strVal val="hidden"/>
                                      </p:to>
                                    </p:set>
                                  </p:childTnLst>
                                </p:cTn>
                              </p:par>
                            </p:childTnLst>
                          </p:cTn>
                        </p:par>
                        <p:par>
                          <p:cTn id="90" fill="hold">
                            <p:stCondLst>
                              <p:cond delay="19250"/>
                            </p:stCondLst>
                            <p:childTnLst>
                              <p:par>
                                <p:cTn id="91" presetID="41" presetClass="exit" presetSubtype="0" fill="hold" grpId="1" nodeType="afterEffect">
                                  <p:stCondLst>
                                    <p:cond delay="0"/>
                                  </p:stCondLst>
                                  <p:iterate type="lt">
                                    <p:tmPct val="10000"/>
                                  </p:iterate>
                                  <p:childTnLst>
                                    <p:anim calcmode="lin" valueType="num">
                                      <p:cBhvr>
                                        <p:cTn id="92" dur="500"/>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93" dur="500"/>
                                        <p:tgtEl>
                                          <p:spTgt spid="11"/>
                                        </p:tgtEl>
                                        <p:attrNameLst>
                                          <p:attrName>ppt_y</p:attrName>
                                        </p:attrNameLst>
                                      </p:cBhvr>
                                      <p:tavLst>
                                        <p:tav tm="0">
                                          <p:val>
                                            <p:strVal val="ppt_y"/>
                                          </p:val>
                                        </p:tav>
                                        <p:tav tm="100000">
                                          <p:val>
                                            <p:strVal val="ppt_y"/>
                                          </p:val>
                                        </p:tav>
                                      </p:tavLst>
                                    </p:anim>
                                    <p:anim calcmode="lin" valueType="num">
                                      <p:cBhvr>
                                        <p:cTn id="94" dur="500"/>
                                        <p:tgtEl>
                                          <p:spTgt spid="11"/>
                                        </p:tgtEl>
                                        <p:attrNameLst>
                                          <p:attrName>ppt_h</p:attrName>
                                        </p:attrNameLst>
                                      </p:cBhvr>
                                      <p:tavLst>
                                        <p:tav tm="0">
                                          <p:val>
                                            <p:strVal val="ppt_h"/>
                                          </p:val>
                                        </p:tav>
                                        <p:tav tm="50000">
                                          <p:val>
                                            <p:strVal val="ppt_h+.01"/>
                                          </p:val>
                                        </p:tav>
                                        <p:tav tm="100000">
                                          <p:val>
                                            <p:strVal val="ppt_h/10"/>
                                          </p:val>
                                        </p:tav>
                                      </p:tavLst>
                                    </p:anim>
                                    <p:anim calcmode="lin" valueType="num">
                                      <p:cBhvr>
                                        <p:cTn id="95" dur="500"/>
                                        <p:tgtEl>
                                          <p:spTgt spid="11"/>
                                        </p:tgtEl>
                                        <p:attrNameLst>
                                          <p:attrName>ppt_w</p:attrName>
                                        </p:attrNameLst>
                                      </p:cBhvr>
                                      <p:tavLst>
                                        <p:tav tm="0">
                                          <p:val>
                                            <p:strVal val="ppt_w"/>
                                          </p:val>
                                        </p:tav>
                                        <p:tav tm="50000">
                                          <p:val>
                                            <p:strVal val="ppt_w+.01"/>
                                          </p:val>
                                        </p:tav>
                                        <p:tav tm="100000">
                                          <p:val>
                                            <p:strVal val="ppt_w/10"/>
                                          </p:val>
                                        </p:tav>
                                      </p:tavLst>
                                    </p:anim>
                                    <p:animEffect transition="out" filter="fade">
                                      <p:cBhvr>
                                        <p:cTn id="96" dur="500" tmFilter="0,0; .5, 0; 1, 1"/>
                                        <p:tgtEl>
                                          <p:spTgt spid="11"/>
                                        </p:tgtEl>
                                      </p:cBhvr>
                                    </p:animEffect>
                                    <p:set>
                                      <p:cBhvr>
                                        <p:cTn id="97" dur="1" fill="hold">
                                          <p:stCondLst>
                                            <p:cond delay="499"/>
                                          </p:stCondLst>
                                        </p:cTn>
                                        <p:tgtEl>
                                          <p:spTgt spid="11"/>
                                        </p:tgtEl>
                                        <p:attrNameLst>
                                          <p:attrName>style.visibility</p:attrName>
                                        </p:attrNameLst>
                                      </p:cBhvr>
                                      <p:to>
                                        <p:strVal val="hidden"/>
                                      </p:to>
                                    </p:set>
                                  </p:childTnLst>
                                </p:cTn>
                              </p:par>
                              <p:par>
                                <p:cTn id="98" presetID="41" presetClass="exit" presetSubtype="0" fill="hold" grpId="0" nodeType="withEffect">
                                  <p:stCondLst>
                                    <p:cond delay="0"/>
                                  </p:stCondLst>
                                  <p:iterate type="lt">
                                    <p:tmPct val="10000"/>
                                  </p:iterate>
                                  <p:childTnLst>
                                    <p:anim calcmode="lin" valueType="num">
                                      <p:cBhvr>
                                        <p:cTn id="99" dur="500"/>
                                        <p:tgtEl>
                                          <p:spTgt spid="1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00" dur="500"/>
                                        <p:tgtEl>
                                          <p:spTgt spid="13">
                                            <p:txEl>
                                              <p:pRg st="0" end="0"/>
                                            </p:txEl>
                                          </p:spTgt>
                                        </p:tgtEl>
                                        <p:attrNameLst>
                                          <p:attrName>ppt_y</p:attrName>
                                        </p:attrNameLst>
                                      </p:cBhvr>
                                      <p:tavLst>
                                        <p:tav tm="0">
                                          <p:val>
                                            <p:strVal val="ppt_y"/>
                                          </p:val>
                                        </p:tav>
                                        <p:tav tm="100000">
                                          <p:val>
                                            <p:strVal val="ppt_y"/>
                                          </p:val>
                                        </p:tav>
                                      </p:tavLst>
                                    </p:anim>
                                    <p:anim calcmode="lin" valueType="num">
                                      <p:cBhvr>
                                        <p:cTn id="101" dur="500"/>
                                        <p:tgtEl>
                                          <p:spTgt spid="13">
                                            <p:txEl>
                                              <p:pRg st="0" end="0"/>
                                            </p:txEl>
                                          </p:spTgt>
                                        </p:tgtEl>
                                        <p:attrNameLst>
                                          <p:attrName>ppt_h</p:attrName>
                                        </p:attrNameLst>
                                      </p:cBhvr>
                                      <p:tavLst>
                                        <p:tav tm="0">
                                          <p:val>
                                            <p:strVal val="ppt_h"/>
                                          </p:val>
                                        </p:tav>
                                        <p:tav tm="50000">
                                          <p:val>
                                            <p:strVal val="ppt_h+.01"/>
                                          </p:val>
                                        </p:tav>
                                        <p:tav tm="100000">
                                          <p:val>
                                            <p:strVal val="ppt_h/10"/>
                                          </p:val>
                                        </p:tav>
                                      </p:tavLst>
                                    </p:anim>
                                    <p:anim calcmode="lin" valueType="num">
                                      <p:cBhvr>
                                        <p:cTn id="102" dur="500"/>
                                        <p:tgtEl>
                                          <p:spTgt spid="13">
                                            <p:txEl>
                                              <p:pRg st="0" end="0"/>
                                            </p:txEl>
                                          </p:spTgt>
                                        </p:tgtEl>
                                        <p:attrNameLst>
                                          <p:attrName>ppt_w</p:attrName>
                                        </p:attrNameLst>
                                      </p:cBhvr>
                                      <p:tavLst>
                                        <p:tav tm="0">
                                          <p:val>
                                            <p:strVal val="ppt_w"/>
                                          </p:val>
                                        </p:tav>
                                        <p:tav tm="50000">
                                          <p:val>
                                            <p:strVal val="ppt_w+.01"/>
                                          </p:val>
                                        </p:tav>
                                        <p:tav tm="100000">
                                          <p:val>
                                            <p:strVal val="ppt_w/10"/>
                                          </p:val>
                                        </p:tav>
                                      </p:tavLst>
                                    </p:anim>
                                    <p:animEffect transition="out" filter="fade">
                                      <p:cBhvr>
                                        <p:cTn id="103" dur="500" tmFilter="0,0; .5, 0; 1, 1"/>
                                        <p:tgtEl>
                                          <p:spTgt spid="13">
                                            <p:txEl>
                                              <p:pRg st="0" end="0"/>
                                            </p:txEl>
                                          </p:spTgt>
                                        </p:tgtEl>
                                      </p:cBhvr>
                                    </p:animEffect>
                                    <p:set>
                                      <p:cBhvr>
                                        <p:cTn id="104" dur="1" fill="hold">
                                          <p:stCondLst>
                                            <p:cond delay="499"/>
                                          </p:stCondLst>
                                        </p:cTn>
                                        <p:tgtEl>
                                          <p:spTgt spid="13">
                                            <p:txEl>
                                              <p:pRg st="0" end="0"/>
                                            </p:txEl>
                                          </p:spTgt>
                                        </p:tgtEl>
                                        <p:attrNameLst>
                                          <p:attrName>style.visibility</p:attrName>
                                        </p:attrNameLst>
                                      </p:cBhvr>
                                      <p:to>
                                        <p:strVal val="hidden"/>
                                      </p:to>
                                    </p:set>
                                  </p:childTnLst>
                                </p:cTn>
                              </p:par>
                              <p:par>
                                <p:cTn id="105" presetID="41" presetClass="exit" presetSubtype="0" fill="hold" grpId="0" nodeType="withEffect">
                                  <p:stCondLst>
                                    <p:cond delay="0"/>
                                  </p:stCondLst>
                                  <p:iterate type="lt">
                                    <p:tmPct val="10000"/>
                                  </p:iterate>
                                  <p:childTnLst>
                                    <p:anim calcmode="lin" valueType="num">
                                      <p:cBhvr>
                                        <p:cTn id="106" dur="500"/>
                                        <p:tgtEl>
                                          <p:spTgt spid="1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07" dur="500"/>
                                        <p:tgtEl>
                                          <p:spTgt spid="14">
                                            <p:txEl>
                                              <p:pRg st="0" end="0"/>
                                            </p:txEl>
                                          </p:spTgt>
                                        </p:tgtEl>
                                        <p:attrNameLst>
                                          <p:attrName>ppt_y</p:attrName>
                                        </p:attrNameLst>
                                      </p:cBhvr>
                                      <p:tavLst>
                                        <p:tav tm="0">
                                          <p:val>
                                            <p:strVal val="ppt_y"/>
                                          </p:val>
                                        </p:tav>
                                        <p:tav tm="100000">
                                          <p:val>
                                            <p:strVal val="ppt_y"/>
                                          </p:val>
                                        </p:tav>
                                      </p:tavLst>
                                    </p:anim>
                                    <p:anim calcmode="lin" valueType="num">
                                      <p:cBhvr>
                                        <p:cTn id="108" dur="500"/>
                                        <p:tgtEl>
                                          <p:spTgt spid="14">
                                            <p:txEl>
                                              <p:pRg st="0" end="0"/>
                                            </p:txEl>
                                          </p:spTgt>
                                        </p:tgtEl>
                                        <p:attrNameLst>
                                          <p:attrName>ppt_h</p:attrName>
                                        </p:attrNameLst>
                                      </p:cBhvr>
                                      <p:tavLst>
                                        <p:tav tm="0">
                                          <p:val>
                                            <p:strVal val="ppt_h"/>
                                          </p:val>
                                        </p:tav>
                                        <p:tav tm="50000">
                                          <p:val>
                                            <p:strVal val="ppt_h+.01"/>
                                          </p:val>
                                        </p:tav>
                                        <p:tav tm="100000">
                                          <p:val>
                                            <p:strVal val="ppt_h/10"/>
                                          </p:val>
                                        </p:tav>
                                      </p:tavLst>
                                    </p:anim>
                                    <p:anim calcmode="lin" valueType="num">
                                      <p:cBhvr>
                                        <p:cTn id="109" dur="500"/>
                                        <p:tgtEl>
                                          <p:spTgt spid="14">
                                            <p:txEl>
                                              <p:pRg st="0" end="0"/>
                                            </p:txEl>
                                          </p:spTgt>
                                        </p:tgtEl>
                                        <p:attrNameLst>
                                          <p:attrName>ppt_w</p:attrName>
                                        </p:attrNameLst>
                                      </p:cBhvr>
                                      <p:tavLst>
                                        <p:tav tm="0">
                                          <p:val>
                                            <p:strVal val="ppt_w"/>
                                          </p:val>
                                        </p:tav>
                                        <p:tav tm="50000">
                                          <p:val>
                                            <p:strVal val="ppt_w+.01"/>
                                          </p:val>
                                        </p:tav>
                                        <p:tav tm="100000">
                                          <p:val>
                                            <p:strVal val="ppt_w/10"/>
                                          </p:val>
                                        </p:tav>
                                      </p:tavLst>
                                    </p:anim>
                                    <p:animEffect transition="out" filter="fade">
                                      <p:cBhvr>
                                        <p:cTn id="110" dur="500" tmFilter="0,0; .5, 0; 1, 1"/>
                                        <p:tgtEl>
                                          <p:spTgt spid="14">
                                            <p:txEl>
                                              <p:pRg st="0" end="0"/>
                                            </p:txEl>
                                          </p:spTgt>
                                        </p:tgtEl>
                                      </p:cBhvr>
                                    </p:animEffect>
                                    <p:set>
                                      <p:cBhvr>
                                        <p:cTn id="111" dur="1" fill="hold">
                                          <p:stCondLst>
                                            <p:cond delay="499"/>
                                          </p:stCondLst>
                                        </p:cTn>
                                        <p:tgtEl>
                                          <p:spTgt spid="14">
                                            <p:txEl>
                                              <p:pRg st="0" end="0"/>
                                            </p:txEl>
                                          </p:spTgt>
                                        </p:tgtEl>
                                        <p:attrNameLst>
                                          <p:attrName>style.visibility</p:attrName>
                                        </p:attrNameLst>
                                      </p:cBhvr>
                                      <p:to>
                                        <p:strVal val="hidden"/>
                                      </p:to>
                                    </p:set>
                                  </p:childTnLst>
                                </p:cTn>
                              </p:par>
                            </p:childTnLst>
                          </p:cTn>
                        </p:par>
                        <p:par>
                          <p:cTn id="112" fill="hold">
                            <p:stCondLst>
                              <p:cond delay="21350"/>
                            </p:stCondLst>
                            <p:childTnLst>
                              <p:par>
                                <p:cTn id="113" presetID="51" presetClass="entr" presetSubtype="0" fill="hold" grpId="0" nodeType="afterEffect">
                                  <p:stCondLst>
                                    <p:cond delay="0"/>
                                  </p:stCondLst>
                                  <p:iterate type="lt">
                                    <p:tmPct val="0"/>
                                  </p:iterate>
                                  <p:childTnLst>
                                    <p:set>
                                      <p:cBhvr>
                                        <p:cTn id="114" dur="1" fill="hold">
                                          <p:stCondLst>
                                            <p:cond delay="0"/>
                                          </p:stCondLst>
                                        </p:cTn>
                                        <p:tgtEl>
                                          <p:spTgt spid="12"/>
                                        </p:tgtEl>
                                        <p:attrNameLst>
                                          <p:attrName>style.visibility</p:attrName>
                                        </p:attrNameLst>
                                      </p:cBhvr>
                                      <p:to>
                                        <p:strVal val="visible"/>
                                      </p:to>
                                    </p:set>
                                    <p:animEffect transition="in" filter="fade">
                                      <p:cBhvr>
                                        <p:cTn id="115" dur="770" decel="100000"/>
                                        <p:tgtEl>
                                          <p:spTgt spid="12"/>
                                        </p:tgtEl>
                                      </p:cBhvr>
                                    </p:animEffect>
                                    <p:animScale>
                                      <p:cBhvr>
                                        <p:cTn id="116" dur="770" decel="100000"/>
                                        <p:tgtEl>
                                          <p:spTgt spid="12"/>
                                        </p:tgtEl>
                                      </p:cBhvr>
                                      <p:from x="10000" y="10000"/>
                                      <p:to x="200000" y="450000"/>
                                    </p:animScale>
                                    <p:animScale>
                                      <p:cBhvr>
                                        <p:cTn id="117" dur="1230" accel="100000" fill="hold">
                                          <p:stCondLst>
                                            <p:cond delay="770"/>
                                          </p:stCondLst>
                                        </p:cTn>
                                        <p:tgtEl>
                                          <p:spTgt spid="12"/>
                                        </p:tgtEl>
                                      </p:cBhvr>
                                      <p:from x="200000" y="450000"/>
                                      <p:to x="100000" y="100000"/>
                                    </p:animScale>
                                    <p:set>
                                      <p:cBhvr>
                                        <p:cTn id="118" dur="770" fill="hold"/>
                                        <p:tgtEl>
                                          <p:spTgt spid="12"/>
                                        </p:tgtEl>
                                        <p:attrNameLst>
                                          <p:attrName>ppt_x</p:attrName>
                                        </p:attrNameLst>
                                      </p:cBhvr>
                                      <p:to>
                                        <p:strVal val="(0.5)"/>
                                      </p:to>
                                    </p:set>
                                    <p:anim from="(0.5)" to="(#ppt_x)" calcmode="lin" valueType="num">
                                      <p:cBhvr>
                                        <p:cTn id="119" dur="1230" accel="100000" fill="hold">
                                          <p:stCondLst>
                                            <p:cond delay="770"/>
                                          </p:stCondLst>
                                        </p:cTn>
                                        <p:tgtEl>
                                          <p:spTgt spid="12"/>
                                        </p:tgtEl>
                                        <p:attrNameLst>
                                          <p:attrName>ppt_x</p:attrName>
                                        </p:attrNameLst>
                                      </p:cBhvr>
                                    </p:anim>
                                    <p:set>
                                      <p:cBhvr>
                                        <p:cTn id="120" dur="770" fill="hold"/>
                                        <p:tgtEl>
                                          <p:spTgt spid="12"/>
                                        </p:tgtEl>
                                        <p:attrNameLst>
                                          <p:attrName>ppt_y</p:attrName>
                                        </p:attrNameLst>
                                      </p:cBhvr>
                                      <p:to>
                                        <p:strVal val="(#ppt_y+0.4)"/>
                                      </p:to>
                                    </p:set>
                                    <p:anim from="(#ppt_y+0.4)" to="(#ppt_y)" calcmode="lin" valueType="num">
                                      <p:cBhvr>
                                        <p:cTn id="121" dur="1230" accel="100000" fill="hold">
                                          <p:stCondLst>
                                            <p:cond delay="770"/>
                                          </p:stCondLst>
                                        </p:cTn>
                                        <p:tgtEl>
                                          <p:spTgt spid="12"/>
                                        </p:tgtEl>
                                        <p:attrNameLst>
                                          <p:attrName>ppt_y</p:attrName>
                                        </p:attrNameLst>
                                      </p:cBhvr>
                                    </p:anim>
                                  </p:childTnLst>
                                </p:cTn>
                              </p:par>
                            </p:childTnLst>
                          </p:cTn>
                        </p:par>
                        <p:par>
                          <p:cTn id="122" fill="hold">
                            <p:stCondLst>
                              <p:cond delay="23350"/>
                            </p:stCondLst>
                            <p:childTnLst>
                              <p:par>
                                <p:cTn id="123" presetID="41" presetClass="exit" presetSubtype="0" fill="hold" grpId="1" nodeType="afterEffect">
                                  <p:stCondLst>
                                    <p:cond delay="1500"/>
                                  </p:stCondLst>
                                  <p:iterate type="lt">
                                    <p:tmPct val="10000"/>
                                  </p:iterate>
                                  <p:childTnLst>
                                    <p:anim calcmode="lin" valueType="num">
                                      <p:cBhvr>
                                        <p:cTn id="124" dur="500"/>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5" dur="500"/>
                                        <p:tgtEl>
                                          <p:spTgt spid="12"/>
                                        </p:tgtEl>
                                        <p:attrNameLst>
                                          <p:attrName>ppt_y</p:attrName>
                                        </p:attrNameLst>
                                      </p:cBhvr>
                                      <p:tavLst>
                                        <p:tav tm="0">
                                          <p:val>
                                            <p:strVal val="ppt_y"/>
                                          </p:val>
                                        </p:tav>
                                        <p:tav tm="100000">
                                          <p:val>
                                            <p:strVal val="ppt_y"/>
                                          </p:val>
                                        </p:tav>
                                      </p:tavLst>
                                    </p:anim>
                                    <p:anim calcmode="lin" valueType="num">
                                      <p:cBhvr>
                                        <p:cTn id="126" dur="500"/>
                                        <p:tgtEl>
                                          <p:spTgt spid="12"/>
                                        </p:tgtEl>
                                        <p:attrNameLst>
                                          <p:attrName>ppt_h</p:attrName>
                                        </p:attrNameLst>
                                      </p:cBhvr>
                                      <p:tavLst>
                                        <p:tav tm="0">
                                          <p:val>
                                            <p:strVal val="ppt_h"/>
                                          </p:val>
                                        </p:tav>
                                        <p:tav tm="50000">
                                          <p:val>
                                            <p:strVal val="ppt_h+.01"/>
                                          </p:val>
                                        </p:tav>
                                        <p:tav tm="100000">
                                          <p:val>
                                            <p:strVal val="ppt_h/10"/>
                                          </p:val>
                                        </p:tav>
                                      </p:tavLst>
                                    </p:anim>
                                    <p:anim calcmode="lin" valueType="num">
                                      <p:cBhvr>
                                        <p:cTn id="127" dur="500"/>
                                        <p:tgtEl>
                                          <p:spTgt spid="12"/>
                                        </p:tgtEl>
                                        <p:attrNameLst>
                                          <p:attrName>ppt_w</p:attrName>
                                        </p:attrNameLst>
                                      </p:cBhvr>
                                      <p:tavLst>
                                        <p:tav tm="0">
                                          <p:val>
                                            <p:strVal val="ppt_w"/>
                                          </p:val>
                                        </p:tav>
                                        <p:tav tm="50000">
                                          <p:val>
                                            <p:strVal val="ppt_w+.01"/>
                                          </p:val>
                                        </p:tav>
                                        <p:tav tm="100000">
                                          <p:val>
                                            <p:strVal val="ppt_w/10"/>
                                          </p:val>
                                        </p:tav>
                                      </p:tavLst>
                                    </p:anim>
                                    <p:animEffect transition="out" filter="fade">
                                      <p:cBhvr>
                                        <p:cTn id="128" dur="500" tmFilter="0,0; .5, 0; 1, 1"/>
                                        <p:tgtEl>
                                          <p:spTgt spid="12"/>
                                        </p:tgtEl>
                                      </p:cBhvr>
                                    </p:animEffect>
                                    <p:set>
                                      <p:cBhvr>
                                        <p:cTn id="129" dur="1" fill="hold">
                                          <p:stCondLst>
                                            <p:cond delay="499"/>
                                          </p:stCondLst>
                                        </p:cTn>
                                        <p:tgtEl>
                                          <p:spTgt spid="12"/>
                                        </p:tgtEl>
                                        <p:attrNameLst>
                                          <p:attrName>style.visibility</p:attrName>
                                        </p:attrNameLst>
                                      </p:cBhvr>
                                      <p:to>
                                        <p:strVal val="hidden"/>
                                      </p:to>
                                    </p:set>
                                  </p:childTnLst>
                                </p:cTn>
                              </p:par>
                            </p:childTnLst>
                          </p:cTn>
                        </p:par>
                        <p:par>
                          <p:cTn id="130" fill="hold">
                            <p:stCondLst>
                              <p:cond delay="26600"/>
                            </p:stCondLst>
                            <p:childTnLst>
                              <p:par>
                                <p:cTn id="131" presetID="56" presetClass="entr" presetSubtype="0" fill="hold" grpId="0" nodeType="afterEffect">
                                  <p:stCondLst>
                                    <p:cond delay="0"/>
                                  </p:stCondLst>
                                  <p:iterate type="lt">
                                    <p:tmPct val="10000"/>
                                  </p:iterate>
                                  <p:childTnLst>
                                    <p:set>
                                      <p:cBhvr>
                                        <p:cTn id="132" dur="1" fill="hold">
                                          <p:stCondLst>
                                            <p:cond delay="0"/>
                                          </p:stCondLst>
                                        </p:cTn>
                                        <p:tgtEl>
                                          <p:spTgt spid="3"/>
                                        </p:tgtEl>
                                        <p:attrNameLst>
                                          <p:attrName>style.visibility</p:attrName>
                                        </p:attrNameLst>
                                      </p:cBhvr>
                                      <p:to>
                                        <p:strVal val="visible"/>
                                      </p:to>
                                    </p:set>
                                    <p:anim by="(-#ppt_w*2)" calcmode="lin" valueType="num">
                                      <p:cBhvr rctx="PPT">
                                        <p:cTn id="133" dur="500" autoRev="1" fill="hold">
                                          <p:stCondLst>
                                            <p:cond delay="0"/>
                                          </p:stCondLst>
                                        </p:cTn>
                                        <p:tgtEl>
                                          <p:spTgt spid="3"/>
                                        </p:tgtEl>
                                        <p:attrNameLst>
                                          <p:attrName>ppt_w</p:attrName>
                                        </p:attrNameLst>
                                      </p:cBhvr>
                                    </p:anim>
                                    <p:anim by="(#ppt_w*0.50)" calcmode="lin" valueType="num">
                                      <p:cBhvr>
                                        <p:cTn id="134" dur="500" decel="50000" autoRev="1" fill="hold">
                                          <p:stCondLst>
                                            <p:cond delay="0"/>
                                          </p:stCondLst>
                                        </p:cTn>
                                        <p:tgtEl>
                                          <p:spTgt spid="3"/>
                                        </p:tgtEl>
                                        <p:attrNameLst>
                                          <p:attrName>ppt_x</p:attrName>
                                        </p:attrNameLst>
                                      </p:cBhvr>
                                    </p:anim>
                                    <p:anim from="(-#ppt_h/2)" to="(#ppt_y)" calcmode="lin" valueType="num">
                                      <p:cBhvr>
                                        <p:cTn id="135" dur="1000" fill="hold">
                                          <p:stCondLst>
                                            <p:cond delay="0"/>
                                          </p:stCondLst>
                                        </p:cTn>
                                        <p:tgtEl>
                                          <p:spTgt spid="3"/>
                                        </p:tgtEl>
                                        <p:attrNameLst>
                                          <p:attrName>ppt_y</p:attrName>
                                        </p:attrNameLst>
                                      </p:cBhvr>
                                    </p:anim>
                                    <p:animRot by="21600000">
                                      <p:cBhvr>
                                        <p:cTn id="136" dur="1000" fill="hold">
                                          <p:stCondLst>
                                            <p:cond delay="0"/>
                                          </p:stCondLst>
                                        </p:cTn>
                                        <p:tgtEl>
                                          <p:spTgt spid="3"/>
                                        </p:tgtEl>
                                        <p:attrNameLst>
                                          <p:attrName>r</p:attrName>
                                        </p:attrNameLst>
                                      </p:cBhvr>
                                    </p:animRot>
                                  </p:childTnLst>
                                </p:cTn>
                              </p:par>
                            </p:childTnLst>
                          </p:cTn>
                        </p:par>
                        <p:par>
                          <p:cTn id="137" fill="hold">
                            <p:stCondLst>
                              <p:cond delay="28500"/>
                            </p:stCondLst>
                            <p:childTnLst>
                              <p:par>
                                <p:cTn id="138" presetID="14" presetClass="exit" presetSubtype="10" fill="hold" grpId="1" nodeType="afterEffect">
                                  <p:stCondLst>
                                    <p:cond delay="1000"/>
                                  </p:stCondLst>
                                  <p:iterate type="lt">
                                    <p:tmPct val="0"/>
                                  </p:iterate>
                                  <p:childTnLst>
                                    <p:animEffect transition="out" filter="randombar(horizontal)">
                                      <p:cBhvr>
                                        <p:cTn id="139" dur="500"/>
                                        <p:tgtEl>
                                          <p:spTgt spid="3"/>
                                        </p:tgtEl>
                                      </p:cBhvr>
                                    </p:animEffect>
                                    <p:set>
                                      <p:cBhvr>
                                        <p:cTn id="140"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6" grpId="1" build="allAtOnce"/>
      <p:bldP spid="8" grpId="2"/>
      <p:bldP spid="10" grpId="0"/>
      <p:bldP spid="10" grpId="1"/>
      <p:bldP spid="9" grpId="0"/>
      <p:bldP spid="9" grpId="1"/>
      <p:bldP spid="9" grpId="2"/>
      <p:bldP spid="11" grpId="0"/>
      <p:bldP spid="11" grpId="1"/>
      <p:bldP spid="13" grpId="0" build="allAtOnce"/>
      <p:bldP spid="14" grpId="0" build="allAtOnce"/>
      <p:bldP spid="12" grpId="0"/>
      <p:bldP spid="12" grpId="1"/>
      <p:bldP spid="3" grpId="0"/>
      <p:bldP spid="3" grpId="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orizon">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2819</TotalTime>
  <Words>1239</Words>
  <Application>Microsoft Office PowerPoint</Application>
  <PresentationFormat>On-screen Show (4:3)</PresentationFormat>
  <Paragraphs>163</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Horizon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Burnaby School District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630695</dc:creator>
  <cp:lastModifiedBy>bsb</cp:lastModifiedBy>
  <cp:revision>145</cp:revision>
  <dcterms:created xsi:type="dcterms:W3CDTF">2013-02-28T20:32:38Z</dcterms:created>
  <dcterms:modified xsi:type="dcterms:W3CDTF">2013-04-19T01:49:42Z</dcterms:modified>
</cp:coreProperties>
</file>